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331" r:id="rId3"/>
    <p:sldId id="271" r:id="rId4"/>
    <p:sldId id="322" r:id="rId5"/>
    <p:sldId id="328" r:id="rId6"/>
    <p:sldId id="323" r:id="rId7"/>
    <p:sldId id="324" r:id="rId8"/>
    <p:sldId id="332" r:id="rId9"/>
    <p:sldId id="329" r:id="rId10"/>
    <p:sldId id="325" r:id="rId11"/>
    <p:sldId id="326" r:id="rId12"/>
    <p:sldId id="327" r:id="rId13"/>
    <p:sldId id="330" r:id="rId14"/>
    <p:sldId id="259" r:id="rId15"/>
    <p:sldId id="317" r:id="rId16"/>
    <p:sldId id="275" r:id="rId17"/>
    <p:sldId id="273" r:id="rId18"/>
    <p:sldId id="277" r:id="rId19"/>
    <p:sldId id="318" r:id="rId20"/>
    <p:sldId id="290" r:id="rId21"/>
    <p:sldId id="278" r:id="rId22"/>
    <p:sldId id="281" r:id="rId23"/>
    <p:sldId id="279" r:id="rId24"/>
    <p:sldId id="283" r:id="rId25"/>
    <p:sldId id="282" r:id="rId26"/>
    <p:sldId id="280" r:id="rId27"/>
    <p:sldId id="276" r:id="rId28"/>
    <p:sldId id="261" r:id="rId29"/>
    <p:sldId id="262" r:id="rId30"/>
    <p:sldId id="268" r:id="rId31"/>
  </p:sldIdLst>
  <p:sldSz cx="12193588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65" autoAdjust="0"/>
    <p:restoredTop sz="94660"/>
  </p:normalViewPr>
  <p:slideViewPr>
    <p:cSldViewPr snapToGrid="0">
      <p:cViewPr varScale="1">
        <p:scale>
          <a:sx n="68" d="100"/>
          <a:sy n="68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image" Target="../media/image2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image" Target="../media/image2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6CE44-71A7-4AE6-B02B-D3FF8FA23883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AD523B37-8E7A-4CE7-AF18-9A38992AF9BF}">
      <dgm:prSet phldrT="[Texto]"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Incrementar la cultura de reporte de actos, condiciones inseguras y </a:t>
          </a:r>
          <a:r>
            <a:rPr lang="es-MX" sz="2000" dirty="0" err="1">
              <a:latin typeface="Arial" panose="020B0604020202020204" pitchFamily="34" charset="0"/>
              <a:cs typeface="Arial" panose="020B0604020202020204" pitchFamily="34" charset="0"/>
            </a:rPr>
            <a:t>autoreportes</a:t>
          </a: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 de condiciones de salud.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0A6E0-112C-4590-AC36-581EF6A9147A}" type="parTrans" cxnId="{DB4E4237-14B8-40A6-BA1F-1834014C24BF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963A5A-3E36-4CC7-B726-00E342807707}" type="sibTrans" cxnId="{DB4E4237-14B8-40A6-BA1F-1834014C24BF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B29B5-983A-4A68-8F2C-DB2D680476C6}">
      <dgm:prSet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Cumplir las exigencias legales vigentes en materia de riesgos laborales.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286BD8-CED2-4104-B766-5BE937AF5F6C}" type="parTrans" cxnId="{33569937-AD14-4E4A-AA14-4ABEE3E0A7B4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A97BAD-4CE0-43B9-8594-5EBB78A71C99}" type="sibTrans" cxnId="{33569937-AD14-4E4A-AA14-4ABEE3E0A7B4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C1F1F4-A75E-4BDB-B187-DABE346C236E}">
      <dgm:prSet phldrT="[Texto]"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Minimizar la ocurrencia de accidentes de trabajo a través de la gestión de los riesgos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C7F7DF-B078-44A1-9792-66995AE1402B}" type="parTrans" cxnId="{E4FAECFE-8094-4EE6-9492-9ECF70D437BB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88A839-4AC1-4150-9F98-0C592C31BADB}" type="sibTrans" cxnId="{E4FAECFE-8094-4EE6-9492-9ECF70D437BB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2BFEE-B874-4CA9-886D-1E5C2FF32606}">
      <dgm:prSet custT="1"/>
      <dgm:spPr/>
      <dgm:t>
        <a:bodyPr/>
        <a:lstStyle/>
        <a:p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Identificar, evaluar, valorar, controlar y minimizar los peligros y los riesgos presentes en los centros de trabajo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7F057F-C4E2-43C0-99A8-E9ECE259C8D9}" type="parTrans" cxnId="{E1318EDC-065D-4FA4-BF20-30C51F1C4DC0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9C20D0-DD34-44F1-A555-A1A120949E19}" type="sibTrans" cxnId="{E1318EDC-065D-4FA4-BF20-30C51F1C4DC0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C8CDF9-2AFC-4684-B051-0DE86F54A0E1}">
      <dgm:prSet phldrT="[Texto]" custT="1"/>
      <dgm:spPr/>
      <dgm:t>
        <a:bodyPr/>
        <a:lstStyle/>
        <a:p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Prevenir la ocurrencia de enfermedades laborales </a:t>
          </a: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trabajo a través de la gestión de los riesgos</a:t>
          </a:r>
          <a:endParaRPr lang="es-E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4A9912-09F1-4F1B-AE24-507E67A0CCCF}" type="parTrans" cxnId="{FED7A902-1768-47E7-900A-CCB9567BD20E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492749-EC88-4B32-A88C-27736F137018}" type="sibTrans" cxnId="{FED7A902-1768-47E7-900A-CCB9567BD20E}">
      <dgm:prSet/>
      <dgm:spPr/>
      <dgm:t>
        <a:bodyPr/>
        <a:lstStyle/>
        <a:p>
          <a:endParaRPr lang="es-E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D5D47C-A16F-4249-9564-617B86CC0B30}" type="pres">
      <dgm:prSet presAssocID="{8FF6CE44-71A7-4AE6-B02B-D3FF8FA23883}" presName="linear" presStyleCnt="0">
        <dgm:presLayoutVars>
          <dgm:dir/>
          <dgm:animLvl val="lvl"/>
          <dgm:resizeHandles val="exact"/>
        </dgm:presLayoutVars>
      </dgm:prSet>
      <dgm:spPr/>
    </dgm:pt>
    <dgm:pt modelId="{BBB36D34-5792-4FA7-ABC5-E97EDAEEA548}" type="pres">
      <dgm:prSet presAssocID="{AD523B37-8E7A-4CE7-AF18-9A38992AF9BF}" presName="parentLin" presStyleCnt="0"/>
      <dgm:spPr/>
    </dgm:pt>
    <dgm:pt modelId="{79A3DE4F-031E-4AEE-A635-4CE1B2BA4AEC}" type="pres">
      <dgm:prSet presAssocID="{AD523B37-8E7A-4CE7-AF18-9A38992AF9BF}" presName="parentLeftMargin" presStyleLbl="node1" presStyleIdx="0" presStyleCnt="5"/>
      <dgm:spPr/>
    </dgm:pt>
    <dgm:pt modelId="{3C97398B-6C5E-4B06-935A-D18C9E1DD3BE}" type="pres">
      <dgm:prSet presAssocID="{AD523B37-8E7A-4CE7-AF18-9A38992AF9BF}" presName="parentText" presStyleLbl="node1" presStyleIdx="0" presStyleCnt="5" custScaleX="128627" custLinFactNeighborX="30459" custLinFactNeighborY="4276">
        <dgm:presLayoutVars>
          <dgm:chMax val="0"/>
          <dgm:bulletEnabled val="1"/>
        </dgm:presLayoutVars>
      </dgm:prSet>
      <dgm:spPr/>
    </dgm:pt>
    <dgm:pt modelId="{85D0942E-7C79-4766-B266-D556A12F25CE}" type="pres">
      <dgm:prSet presAssocID="{AD523B37-8E7A-4CE7-AF18-9A38992AF9BF}" presName="negativeSpace" presStyleCnt="0"/>
      <dgm:spPr/>
    </dgm:pt>
    <dgm:pt modelId="{5FD9165A-E440-4E8A-901B-F27A6E75AA1C}" type="pres">
      <dgm:prSet presAssocID="{AD523B37-8E7A-4CE7-AF18-9A38992AF9BF}" presName="childText" presStyleLbl="conFgAcc1" presStyleIdx="0" presStyleCnt="5">
        <dgm:presLayoutVars>
          <dgm:bulletEnabled val="1"/>
        </dgm:presLayoutVars>
      </dgm:prSet>
      <dgm:spPr/>
    </dgm:pt>
    <dgm:pt modelId="{CA079C31-91CE-4F22-A0D9-6CB80AEB181F}" type="pres">
      <dgm:prSet presAssocID="{C4963A5A-3E36-4CC7-B726-00E342807707}" presName="spaceBetweenRectangles" presStyleCnt="0"/>
      <dgm:spPr/>
    </dgm:pt>
    <dgm:pt modelId="{EBB17AA2-8F96-4CE2-9C8B-40B610ABBAA2}" type="pres">
      <dgm:prSet presAssocID="{44FB29B5-983A-4A68-8F2C-DB2D680476C6}" presName="parentLin" presStyleCnt="0"/>
      <dgm:spPr/>
    </dgm:pt>
    <dgm:pt modelId="{A6AB1248-0A83-4DB6-95C4-45489997008B}" type="pres">
      <dgm:prSet presAssocID="{44FB29B5-983A-4A68-8F2C-DB2D680476C6}" presName="parentLeftMargin" presStyleLbl="node1" presStyleIdx="0" presStyleCnt="5"/>
      <dgm:spPr/>
    </dgm:pt>
    <dgm:pt modelId="{78525B21-6BBD-460A-9B3D-D1CBF5FEAE27}" type="pres">
      <dgm:prSet presAssocID="{44FB29B5-983A-4A68-8F2C-DB2D680476C6}" presName="parentText" presStyleLbl="node1" presStyleIdx="1" presStyleCnt="5" custScaleX="128597" custLinFactNeighborX="40078" custLinFactNeighborY="-6195">
        <dgm:presLayoutVars>
          <dgm:chMax val="0"/>
          <dgm:bulletEnabled val="1"/>
        </dgm:presLayoutVars>
      </dgm:prSet>
      <dgm:spPr/>
    </dgm:pt>
    <dgm:pt modelId="{6A0362DD-05C9-4920-B925-676AA73E49FA}" type="pres">
      <dgm:prSet presAssocID="{44FB29B5-983A-4A68-8F2C-DB2D680476C6}" presName="negativeSpace" presStyleCnt="0"/>
      <dgm:spPr/>
    </dgm:pt>
    <dgm:pt modelId="{EE93A474-48A3-4213-BD39-0F8202D5DFB8}" type="pres">
      <dgm:prSet presAssocID="{44FB29B5-983A-4A68-8F2C-DB2D680476C6}" presName="childText" presStyleLbl="conFgAcc1" presStyleIdx="1" presStyleCnt="5">
        <dgm:presLayoutVars>
          <dgm:bulletEnabled val="1"/>
        </dgm:presLayoutVars>
      </dgm:prSet>
      <dgm:spPr/>
    </dgm:pt>
    <dgm:pt modelId="{4F063332-D087-46E7-B361-550A5CAC1A28}" type="pres">
      <dgm:prSet presAssocID="{1FA97BAD-4CE0-43B9-8594-5EBB78A71C99}" presName="spaceBetweenRectangles" presStyleCnt="0"/>
      <dgm:spPr/>
    </dgm:pt>
    <dgm:pt modelId="{CA400988-9FC3-4AE4-9EFD-0319A9EE4144}" type="pres">
      <dgm:prSet presAssocID="{73C2BFEE-B874-4CA9-886D-1E5C2FF32606}" presName="parentLin" presStyleCnt="0"/>
      <dgm:spPr/>
    </dgm:pt>
    <dgm:pt modelId="{1DD6D056-3470-4B5F-9F0B-06946A649638}" type="pres">
      <dgm:prSet presAssocID="{73C2BFEE-B874-4CA9-886D-1E5C2FF32606}" presName="parentLeftMargin" presStyleLbl="node1" presStyleIdx="1" presStyleCnt="5"/>
      <dgm:spPr/>
    </dgm:pt>
    <dgm:pt modelId="{14EB17F9-9922-42FA-AB1C-0A0C644B9ABD}" type="pres">
      <dgm:prSet presAssocID="{73C2BFEE-B874-4CA9-886D-1E5C2FF32606}" presName="parentText" presStyleLbl="node1" presStyleIdx="2" presStyleCnt="5" custScaleX="128597" custLinFactNeighborX="15235" custLinFactNeighborY="6640">
        <dgm:presLayoutVars>
          <dgm:chMax val="0"/>
          <dgm:bulletEnabled val="1"/>
        </dgm:presLayoutVars>
      </dgm:prSet>
      <dgm:spPr/>
    </dgm:pt>
    <dgm:pt modelId="{ABB01885-3FE7-4D3A-860E-8F072189B694}" type="pres">
      <dgm:prSet presAssocID="{73C2BFEE-B874-4CA9-886D-1E5C2FF32606}" presName="negativeSpace" presStyleCnt="0"/>
      <dgm:spPr/>
    </dgm:pt>
    <dgm:pt modelId="{8DCD9D27-190A-4FA9-ABE7-C6EBD3BC6879}" type="pres">
      <dgm:prSet presAssocID="{73C2BFEE-B874-4CA9-886D-1E5C2FF32606}" presName="childText" presStyleLbl="conFgAcc1" presStyleIdx="2" presStyleCnt="5">
        <dgm:presLayoutVars>
          <dgm:bulletEnabled val="1"/>
        </dgm:presLayoutVars>
      </dgm:prSet>
      <dgm:spPr/>
    </dgm:pt>
    <dgm:pt modelId="{9C4CCADF-CF45-4ED3-A34A-E069D870CAE5}" type="pres">
      <dgm:prSet presAssocID="{829C20D0-DD34-44F1-A555-A1A120949E19}" presName="spaceBetweenRectangles" presStyleCnt="0"/>
      <dgm:spPr/>
    </dgm:pt>
    <dgm:pt modelId="{6D7D7306-CB03-43E8-B2E4-A85A5779BEBB}" type="pres">
      <dgm:prSet presAssocID="{C0C1F1F4-A75E-4BDB-B187-DABE346C236E}" presName="parentLin" presStyleCnt="0"/>
      <dgm:spPr/>
    </dgm:pt>
    <dgm:pt modelId="{9D45464E-7290-44B6-8A4F-6F1C4FE4D87C}" type="pres">
      <dgm:prSet presAssocID="{C0C1F1F4-A75E-4BDB-B187-DABE346C236E}" presName="parentLeftMargin" presStyleLbl="node1" presStyleIdx="2" presStyleCnt="5"/>
      <dgm:spPr/>
    </dgm:pt>
    <dgm:pt modelId="{1B07962C-A8B5-4AEB-92E0-562C1F86F02C}" type="pres">
      <dgm:prSet presAssocID="{C0C1F1F4-A75E-4BDB-B187-DABE346C236E}" presName="parentText" presStyleLbl="node1" presStyleIdx="3" presStyleCnt="5" custScaleX="128597" custLinFactNeighborX="15235" custLinFactNeighborY="6640">
        <dgm:presLayoutVars>
          <dgm:chMax val="0"/>
          <dgm:bulletEnabled val="1"/>
        </dgm:presLayoutVars>
      </dgm:prSet>
      <dgm:spPr/>
    </dgm:pt>
    <dgm:pt modelId="{A84F8F04-62CC-4964-A4AB-ECAF8EECE22A}" type="pres">
      <dgm:prSet presAssocID="{C0C1F1F4-A75E-4BDB-B187-DABE346C236E}" presName="negativeSpace" presStyleCnt="0"/>
      <dgm:spPr/>
    </dgm:pt>
    <dgm:pt modelId="{55B57C9C-2049-4AE3-B9B3-DD73B1BE8D0A}" type="pres">
      <dgm:prSet presAssocID="{C0C1F1F4-A75E-4BDB-B187-DABE346C236E}" presName="childText" presStyleLbl="conFgAcc1" presStyleIdx="3" presStyleCnt="5">
        <dgm:presLayoutVars>
          <dgm:bulletEnabled val="1"/>
        </dgm:presLayoutVars>
      </dgm:prSet>
      <dgm:spPr/>
    </dgm:pt>
    <dgm:pt modelId="{794020E2-3DC1-4391-9150-0BD782A70B1C}" type="pres">
      <dgm:prSet presAssocID="{D288A839-4AC1-4150-9F98-0C592C31BADB}" presName="spaceBetweenRectangles" presStyleCnt="0"/>
      <dgm:spPr/>
    </dgm:pt>
    <dgm:pt modelId="{500FB2BB-F5D7-48FB-8A21-538BB272C732}" type="pres">
      <dgm:prSet presAssocID="{A5C8CDF9-2AFC-4684-B051-0DE86F54A0E1}" presName="parentLin" presStyleCnt="0"/>
      <dgm:spPr/>
    </dgm:pt>
    <dgm:pt modelId="{038E25FD-2537-458E-B205-BF3708DA71E2}" type="pres">
      <dgm:prSet presAssocID="{A5C8CDF9-2AFC-4684-B051-0DE86F54A0E1}" presName="parentLeftMargin" presStyleLbl="node1" presStyleIdx="3" presStyleCnt="5"/>
      <dgm:spPr/>
    </dgm:pt>
    <dgm:pt modelId="{8D665137-61D8-42CE-8A11-54A168E03409}" type="pres">
      <dgm:prSet presAssocID="{A5C8CDF9-2AFC-4684-B051-0DE86F54A0E1}" presName="parentText" presStyleLbl="node1" presStyleIdx="4" presStyleCnt="5" custScaleX="102987" custLinFactNeighborX="15235" custLinFactNeighborY="6640">
        <dgm:presLayoutVars>
          <dgm:chMax val="0"/>
          <dgm:bulletEnabled val="1"/>
        </dgm:presLayoutVars>
      </dgm:prSet>
      <dgm:spPr/>
    </dgm:pt>
    <dgm:pt modelId="{373FCEE9-79BC-4D44-AAEE-BC19981496A4}" type="pres">
      <dgm:prSet presAssocID="{A5C8CDF9-2AFC-4684-B051-0DE86F54A0E1}" presName="negativeSpace" presStyleCnt="0"/>
      <dgm:spPr/>
    </dgm:pt>
    <dgm:pt modelId="{F06FF4BE-DF53-452D-A4C7-6E2EE6A68C5B}" type="pres">
      <dgm:prSet presAssocID="{A5C8CDF9-2AFC-4684-B051-0DE86F54A0E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ED7A902-1768-47E7-900A-CCB9567BD20E}" srcId="{8FF6CE44-71A7-4AE6-B02B-D3FF8FA23883}" destId="{A5C8CDF9-2AFC-4684-B051-0DE86F54A0E1}" srcOrd="4" destOrd="0" parTransId="{164A9912-09F1-4F1B-AE24-507E67A0CCCF}" sibTransId="{CC492749-EC88-4B32-A88C-27736F137018}"/>
    <dgm:cxn modelId="{B465CA03-292F-4A7E-876C-AD4E377FB34F}" type="presOf" srcId="{44FB29B5-983A-4A68-8F2C-DB2D680476C6}" destId="{78525B21-6BBD-460A-9B3D-D1CBF5FEAE27}" srcOrd="1" destOrd="0" presId="urn:microsoft.com/office/officeart/2005/8/layout/list1"/>
    <dgm:cxn modelId="{F08A2A13-C164-4572-9F90-E9B6B4073F40}" type="presOf" srcId="{AD523B37-8E7A-4CE7-AF18-9A38992AF9BF}" destId="{79A3DE4F-031E-4AEE-A635-4CE1B2BA4AEC}" srcOrd="0" destOrd="0" presId="urn:microsoft.com/office/officeart/2005/8/layout/list1"/>
    <dgm:cxn modelId="{16433520-F26D-494B-8A5E-792180D61A9D}" type="presOf" srcId="{A5C8CDF9-2AFC-4684-B051-0DE86F54A0E1}" destId="{038E25FD-2537-458E-B205-BF3708DA71E2}" srcOrd="0" destOrd="0" presId="urn:microsoft.com/office/officeart/2005/8/layout/list1"/>
    <dgm:cxn modelId="{69DC762D-BBD9-4056-8F81-CFE81967E831}" type="presOf" srcId="{8FF6CE44-71A7-4AE6-B02B-D3FF8FA23883}" destId="{9DD5D47C-A16F-4249-9564-617B86CC0B30}" srcOrd="0" destOrd="0" presId="urn:microsoft.com/office/officeart/2005/8/layout/list1"/>
    <dgm:cxn modelId="{DB4E4237-14B8-40A6-BA1F-1834014C24BF}" srcId="{8FF6CE44-71A7-4AE6-B02B-D3FF8FA23883}" destId="{AD523B37-8E7A-4CE7-AF18-9A38992AF9BF}" srcOrd="0" destOrd="0" parTransId="{DA50A6E0-112C-4590-AC36-581EF6A9147A}" sibTransId="{C4963A5A-3E36-4CC7-B726-00E342807707}"/>
    <dgm:cxn modelId="{33569937-AD14-4E4A-AA14-4ABEE3E0A7B4}" srcId="{8FF6CE44-71A7-4AE6-B02B-D3FF8FA23883}" destId="{44FB29B5-983A-4A68-8F2C-DB2D680476C6}" srcOrd="1" destOrd="0" parTransId="{20286BD8-CED2-4104-B766-5BE937AF5F6C}" sibTransId="{1FA97BAD-4CE0-43B9-8594-5EBB78A71C99}"/>
    <dgm:cxn modelId="{F460FE3A-026A-4CD0-8AE5-6F203A03C331}" type="presOf" srcId="{C0C1F1F4-A75E-4BDB-B187-DABE346C236E}" destId="{9D45464E-7290-44B6-8A4F-6F1C4FE4D87C}" srcOrd="0" destOrd="0" presId="urn:microsoft.com/office/officeart/2005/8/layout/list1"/>
    <dgm:cxn modelId="{318C897E-C16D-4C6B-8367-CB60FDE3C4E2}" type="presOf" srcId="{73C2BFEE-B874-4CA9-886D-1E5C2FF32606}" destId="{1DD6D056-3470-4B5F-9F0B-06946A649638}" srcOrd="0" destOrd="0" presId="urn:microsoft.com/office/officeart/2005/8/layout/list1"/>
    <dgm:cxn modelId="{72B26085-5AEE-4942-8C1A-0253F2EBC73C}" type="presOf" srcId="{C0C1F1F4-A75E-4BDB-B187-DABE346C236E}" destId="{1B07962C-A8B5-4AEB-92E0-562C1F86F02C}" srcOrd="1" destOrd="0" presId="urn:microsoft.com/office/officeart/2005/8/layout/list1"/>
    <dgm:cxn modelId="{69FCEC9A-EC24-45F2-A9D0-E401293FC5E0}" type="presOf" srcId="{AD523B37-8E7A-4CE7-AF18-9A38992AF9BF}" destId="{3C97398B-6C5E-4B06-935A-D18C9E1DD3BE}" srcOrd="1" destOrd="0" presId="urn:microsoft.com/office/officeart/2005/8/layout/list1"/>
    <dgm:cxn modelId="{F63171A2-905A-4B17-8648-D26F8BC7E9EC}" type="presOf" srcId="{73C2BFEE-B874-4CA9-886D-1E5C2FF32606}" destId="{14EB17F9-9922-42FA-AB1C-0A0C644B9ABD}" srcOrd="1" destOrd="0" presId="urn:microsoft.com/office/officeart/2005/8/layout/list1"/>
    <dgm:cxn modelId="{CFD9F5A8-5304-4BFB-9A91-D91F48BD55E0}" type="presOf" srcId="{44FB29B5-983A-4A68-8F2C-DB2D680476C6}" destId="{A6AB1248-0A83-4DB6-95C4-45489997008B}" srcOrd="0" destOrd="0" presId="urn:microsoft.com/office/officeart/2005/8/layout/list1"/>
    <dgm:cxn modelId="{C11DE3A9-D827-413F-A244-BB8A402E2460}" type="presOf" srcId="{A5C8CDF9-2AFC-4684-B051-0DE86F54A0E1}" destId="{8D665137-61D8-42CE-8A11-54A168E03409}" srcOrd="1" destOrd="0" presId="urn:microsoft.com/office/officeart/2005/8/layout/list1"/>
    <dgm:cxn modelId="{E1318EDC-065D-4FA4-BF20-30C51F1C4DC0}" srcId="{8FF6CE44-71A7-4AE6-B02B-D3FF8FA23883}" destId="{73C2BFEE-B874-4CA9-886D-1E5C2FF32606}" srcOrd="2" destOrd="0" parTransId="{AC7F057F-C4E2-43C0-99A8-E9ECE259C8D9}" sibTransId="{829C20D0-DD34-44F1-A555-A1A120949E19}"/>
    <dgm:cxn modelId="{E4FAECFE-8094-4EE6-9492-9ECF70D437BB}" srcId="{8FF6CE44-71A7-4AE6-B02B-D3FF8FA23883}" destId="{C0C1F1F4-A75E-4BDB-B187-DABE346C236E}" srcOrd="3" destOrd="0" parTransId="{C3C7F7DF-B078-44A1-9792-66995AE1402B}" sibTransId="{D288A839-4AC1-4150-9F98-0C592C31BADB}"/>
    <dgm:cxn modelId="{39CF969C-5BB9-453D-B319-DDC2472F0977}" type="presParOf" srcId="{9DD5D47C-A16F-4249-9564-617B86CC0B30}" destId="{BBB36D34-5792-4FA7-ABC5-E97EDAEEA548}" srcOrd="0" destOrd="0" presId="urn:microsoft.com/office/officeart/2005/8/layout/list1"/>
    <dgm:cxn modelId="{0ABF0C00-5FE5-4B95-8EC0-7BB9DB880BD2}" type="presParOf" srcId="{BBB36D34-5792-4FA7-ABC5-E97EDAEEA548}" destId="{79A3DE4F-031E-4AEE-A635-4CE1B2BA4AEC}" srcOrd="0" destOrd="0" presId="urn:microsoft.com/office/officeart/2005/8/layout/list1"/>
    <dgm:cxn modelId="{A9C8BA06-210A-48B3-8341-98F7B19B6488}" type="presParOf" srcId="{BBB36D34-5792-4FA7-ABC5-E97EDAEEA548}" destId="{3C97398B-6C5E-4B06-935A-D18C9E1DD3BE}" srcOrd="1" destOrd="0" presId="urn:microsoft.com/office/officeart/2005/8/layout/list1"/>
    <dgm:cxn modelId="{7EFB7AB4-88B5-41AD-B6EF-1C65B9559724}" type="presParOf" srcId="{9DD5D47C-A16F-4249-9564-617B86CC0B30}" destId="{85D0942E-7C79-4766-B266-D556A12F25CE}" srcOrd="1" destOrd="0" presId="urn:microsoft.com/office/officeart/2005/8/layout/list1"/>
    <dgm:cxn modelId="{6DA852CB-AC1E-4FB9-B1F4-BE83E7C20E57}" type="presParOf" srcId="{9DD5D47C-A16F-4249-9564-617B86CC0B30}" destId="{5FD9165A-E440-4E8A-901B-F27A6E75AA1C}" srcOrd="2" destOrd="0" presId="urn:microsoft.com/office/officeart/2005/8/layout/list1"/>
    <dgm:cxn modelId="{B427ABA7-4A55-422E-8157-6B3BCF878C85}" type="presParOf" srcId="{9DD5D47C-A16F-4249-9564-617B86CC0B30}" destId="{CA079C31-91CE-4F22-A0D9-6CB80AEB181F}" srcOrd="3" destOrd="0" presId="urn:microsoft.com/office/officeart/2005/8/layout/list1"/>
    <dgm:cxn modelId="{4E644893-6DA5-43A7-813B-79638E83F760}" type="presParOf" srcId="{9DD5D47C-A16F-4249-9564-617B86CC0B30}" destId="{EBB17AA2-8F96-4CE2-9C8B-40B610ABBAA2}" srcOrd="4" destOrd="0" presId="urn:microsoft.com/office/officeart/2005/8/layout/list1"/>
    <dgm:cxn modelId="{A6455791-E16C-4768-8E88-EC71BA309101}" type="presParOf" srcId="{EBB17AA2-8F96-4CE2-9C8B-40B610ABBAA2}" destId="{A6AB1248-0A83-4DB6-95C4-45489997008B}" srcOrd="0" destOrd="0" presId="urn:microsoft.com/office/officeart/2005/8/layout/list1"/>
    <dgm:cxn modelId="{12D65D69-BEFE-4324-B170-ED14EA668CEF}" type="presParOf" srcId="{EBB17AA2-8F96-4CE2-9C8B-40B610ABBAA2}" destId="{78525B21-6BBD-460A-9B3D-D1CBF5FEAE27}" srcOrd="1" destOrd="0" presId="urn:microsoft.com/office/officeart/2005/8/layout/list1"/>
    <dgm:cxn modelId="{81462E82-D154-45C4-B94E-C2E0829BD281}" type="presParOf" srcId="{9DD5D47C-A16F-4249-9564-617B86CC0B30}" destId="{6A0362DD-05C9-4920-B925-676AA73E49FA}" srcOrd="5" destOrd="0" presId="urn:microsoft.com/office/officeart/2005/8/layout/list1"/>
    <dgm:cxn modelId="{339FAF9D-2563-40F6-B61B-038AEDDCB08B}" type="presParOf" srcId="{9DD5D47C-A16F-4249-9564-617B86CC0B30}" destId="{EE93A474-48A3-4213-BD39-0F8202D5DFB8}" srcOrd="6" destOrd="0" presId="urn:microsoft.com/office/officeart/2005/8/layout/list1"/>
    <dgm:cxn modelId="{27A40443-FA49-4C33-801E-AFF86BE1D03B}" type="presParOf" srcId="{9DD5D47C-A16F-4249-9564-617B86CC0B30}" destId="{4F063332-D087-46E7-B361-550A5CAC1A28}" srcOrd="7" destOrd="0" presId="urn:microsoft.com/office/officeart/2005/8/layout/list1"/>
    <dgm:cxn modelId="{EAB50936-F819-4463-AAC9-7007C99830EE}" type="presParOf" srcId="{9DD5D47C-A16F-4249-9564-617B86CC0B30}" destId="{CA400988-9FC3-4AE4-9EFD-0319A9EE4144}" srcOrd="8" destOrd="0" presId="urn:microsoft.com/office/officeart/2005/8/layout/list1"/>
    <dgm:cxn modelId="{C2C4C1DA-C079-479D-889B-F829B9D912A2}" type="presParOf" srcId="{CA400988-9FC3-4AE4-9EFD-0319A9EE4144}" destId="{1DD6D056-3470-4B5F-9F0B-06946A649638}" srcOrd="0" destOrd="0" presId="urn:microsoft.com/office/officeart/2005/8/layout/list1"/>
    <dgm:cxn modelId="{7CEA36D2-C7B8-4068-9F5C-A148927A147A}" type="presParOf" srcId="{CA400988-9FC3-4AE4-9EFD-0319A9EE4144}" destId="{14EB17F9-9922-42FA-AB1C-0A0C644B9ABD}" srcOrd="1" destOrd="0" presId="urn:microsoft.com/office/officeart/2005/8/layout/list1"/>
    <dgm:cxn modelId="{48B42C0A-9F20-47A5-9F32-129B51DDF5B5}" type="presParOf" srcId="{9DD5D47C-A16F-4249-9564-617B86CC0B30}" destId="{ABB01885-3FE7-4D3A-860E-8F072189B694}" srcOrd="9" destOrd="0" presId="urn:microsoft.com/office/officeart/2005/8/layout/list1"/>
    <dgm:cxn modelId="{E02C4E43-29C0-4CC4-A6B6-9049FD5830FB}" type="presParOf" srcId="{9DD5D47C-A16F-4249-9564-617B86CC0B30}" destId="{8DCD9D27-190A-4FA9-ABE7-C6EBD3BC6879}" srcOrd="10" destOrd="0" presId="urn:microsoft.com/office/officeart/2005/8/layout/list1"/>
    <dgm:cxn modelId="{C0B8D802-97F9-44AC-B3FA-0D618B2F159F}" type="presParOf" srcId="{9DD5D47C-A16F-4249-9564-617B86CC0B30}" destId="{9C4CCADF-CF45-4ED3-A34A-E069D870CAE5}" srcOrd="11" destOrd="0" presId="urn:microsoft.com/office/officeart/2005/8/layout/list1"/>
    <dgm:cxn modelId="{B1729425-EE5B-43D8-A41A-0EF49C44DA81}" type="presParOf" srcId="{9DD5D47C-A16F-4249-9564-617B86CC0B30}" destId="{6D7D7306-CB03-43E8-B2E4-A85A5779BEBB}" srcOrd="12" destOrd="0" presId="urn:microsoft.com/office/officeart/2005/8/layout/list1"/>
    <dgm:cxn modelId="{0189BAE7-35AD-4C57-890F-73F3B937D0FE}" type="presParOf" srcId="{6D7D7306-CB03-43E8-B2E4-A85A5779BEBB}" destId="{9D45464E-7290-44B6-8A4F-6F1C4FE4D87C}" srcOrd="0" destOrd="0" presId="urn:microsoft.com/office/officeart/2005/8/layout/list1"/>
    <dgm:cxn modelId="{E79E179F-050B-443A-A021-3B165CAAFE45}" type="presParOf" srcId="{6D7D7306-CB03-43E8-B2E4-A85A5779BEBB}" destId="{1B07962C-A8B5-4AEB-92E0-562C1F86F02C}" srcOrd="1" destOrd="0" presId="urn:microsoft.com/office/officeart/2005/8/layout/list1"/>
    <dgm:cxn modelId="{D5F143E3-4B8A-4279-AA3E-9D8D9E9A0716}" type="presParOf" srcId="{9DD5D47C-A16F-4249-9564-617B86CC0B30}" destId="{A84F8F04-62CC-4964-A4AB-ECAF8EECE22A}" srcOrd="13" destOrd="0" presId="urn:microsoft.com/office/officeart/2005/8/layout/list1"/>
    <dgm:cxn modelId="{F33DB537-4BD3-49C0-B2AE-F73FEEF4A469}" type="presParOf" srcId="{9DD5D47C-A16F-4249-9564-617B86CC0B30}" destId="{55B57C9C-2049-4AE3-B9B3-DD73B1BE8D0A}" srcOrd="14" destOrd="0" presId="urn:microsoft.com/office/officeart/2005/8/layout/list1"/>
    <dgm:cxn modelId="{0BB3D473-F299-4155-9A06-0A30CB711F38}" type="presParOf" srcId="{9DD5D47C-A16F-4249-9564-617B86CC0B30}" destId="{794020E2-3DC1-4391-9150-0BD782A70B1C}" srcOrd="15" destOrd="0" presId="urn:microsoft.com/office/officeart/2005/8/layout/list1"/>
    <dgm:cxn modelId="{EF2EA659-1EF7-4308-85BB-708440F50B1C}" type="presParOf" srcId="{9DD5D47C-A16F-4249-9564-617B86CC0B30}" destId="{500FB2BB-F5D7-48FB-8A21-538BB272C732}" srcOrd="16" destOrd="0" presId="urn:microsoft.com/office/officeart/2005/8/layout/list1"/>
    <dgm:cxn modelId="{414C72E4-BB05-4AA7-848A-DF8CD790B453}" type="presParOf" srcId="{500FB2BB-F5D7-48FB-8A21-538BB272C732}" destId="{038E25FD-2537-458E-B205-BF3708DA71E2}" srcOrd="0" destOrd="0" presId="urn:microsoft.com/office/officeart/2005/8/layout/list1"/>
    <dgm:cxn modelId="{23EFF572-D36C-4A72-9249-9AD107DB95B0}" type="presParOf" srcId="{500FB2BB-F5D7-48FB-8A21-538BB272C732}" destId="{8D665137-61D8-42CE-8A11-54A168E03409}" srcOrd="1" destOrd="0" presId="urn:microsoft.com/office/officeart/2005/8/layout/list1"/>
    <dgm:cxn modelId="{57E11479-B246-4C29-8051-6567C38DA865}" type="presParOf" srcId="{9DD5D47C-A16F-4249-9564-617B86CC0B30}" destId="{373FCEE9-79BC-4D44-AAEE-BC19981496A4}" srcOrd="17" destOrd="0" presId="urn:microsoft.com/office/officeart/2005/8/layout/list1"/>
    <dgm:cxn modelId="{7856C390-B920-4497-B8BC-20619000BD6B}" type="presParOf" srcId="{9DD5D47C-A16F-4249-9564-617B86CC0B30}" destId="{F06FF4BE-DF53-452D-A4C7-6E2EE6A68C5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86583D-9964-4079-BBD4-DE338239B7D6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AD6797EF-9CBA-41F2-9404-4503C55CB6D5}">
      <dgm:prSet phldrT="[Texto]"/>
      <dgm:spPr/>
      <dgm:t>
        <a:bodyPr/>
        <a:lstStyle/>
        <a:p>
          <a:r>
            <a:rPr lang="es-ES" dirty="0"/>
            <a:t>Talento Humano</a:t>
          </a:r>
          <a:endParaRPr lang="es-CO" dirty="0"/>
        </a:p>
      </dgm:t>
    </dgm:pt>
    <dgm:pt modelId="{EF52DEB7-9262-406C-B933-DD1AC1812F12}" type="parTrans" cxnId="{517566E5-4CCE-407B-A258-B057547F518D}">
      <dgm:prSet/>
      <dgm:spPr/>
      <dgm:t>
        <a:bodyPr/>
        <a:lstStyle/>
        <a:p>
          <a:endParaRPr lang="es-CO"/>
        </a:p>
      </dgm:t>
    </dgm:pt>
    <dgm:pt modelId="{EB0E7AD6-A99C-4F6A-AEF8-29FC6A531F2D}" type="sibTrans" cxnId="{517566E5-4CCE-407B-A258-B057547F518D}">
      <dgm:prSet/>
      <dgm:spPr/>
      <dgm:t>
        <a:bodyPr/>
        <a:lstStyle/>
        <a:p>
          <a:endParaRPr lang="es-CO"/>
        </a:p>
      </dgm:t>
    </dgm:pt>
    <dgm:pt modelId="{F7AFF738-C643-407F-803B-20CFE5834B49}">
      <dgm:prSet phldrT="[Texto]"/>
      <dgm:spPr/>
      <dgm:t>
        <a:bodyPr/>
        <a:lstStyle/>
        <a:p>
          <a:r>
            <a:rPr lang="es-ES" dirty="0"/>
            <a:t>Financiero</a:t>
          </a:r>
          <a:endParaRPr lang="es-CO" dirty="0"/>
        </a:p>
      </dgm:t>
    </dgm:pt>
    <dgm:pt modelId="{4A373D62-1E5B-482C-A145-44A5A23EEB1D}" type="parTrans" cxnId="{6BD032BF-1828-44C7-92E8-1975525DB1A9}">
      <dgm:prSet/>
      <dgm:spPr/>
      <dgm:t>
        <a:bodyPr/>
        <a:lstStyle/>
        <a:p>
          <a:endParaRPr lang="es-CO"/>
        </a:p>
      </dgm:t>
    </dgm:pt>
    <dgm:pt modelId="{60255C46-C270-4D3B-80B9-02126EAE4DC2}" type="sibTrans" cxnId="{6BD032BF-1828-44C7-92E8-1975525DB1A9}">
      <dgm:prSet/>
      <dgm:spPr/>
      <dgm:t>
        <a:bodyPr/>
        <a:lstStyle/>
        <a:p>
          <a:endParaRPr lang="es-CO"/>
        </a:p>
      </dgm:t>
    </dgm:pt>
    <dgm:pt modelId="{6FACEBE8-086F-4E1C-9773-063D24844992}">
      <dgm:prSet phldrT="[Texto]"/>
      <dgm:spPr/>
      <dgm:t>
        <a:bodyPr/>
        <a:lstStyle/>
        <a:p>
          <a:r>
            <a:rPr lang="es-ES" dirty="0"/>
            <a:t>Tecnológico</a:t>
          </a:r>
          <a:endParaRPr lang="es-CO" dirty="0"/>
        </a:p>
      </dgm:t>
    </dgm:pt>
    <dgm:pt modelId="{F4209167-DD32-4187-8457-D84B9CE4A43F}" type="parTrans" cxnId="{7BFA3B4C-191E-4435-A9E0-7D22F905439A}">
      <dgm:prSet/>
      <dgm:spPr/>
      <dgm:t>
        <a:bodyPr/>
        <a:lstStyle/>
        <a:p>
          <a:endParaRPr lang="es-CO"/>
        </a:p>
      </dgm:t>
    </dgm:pt>
    <dgm:pt modelId="{8F4338BC-AD62-480A-8D50-D3E7D1D83589}" type="sibTrans" cxnId="{7BFA3B4C-191E-4435-A9E0-7D22F905439A}">
      <dgm:prSet/>
      <dgm:spPr/>
      <dgm:t>
        <a:bodyPr/>
        <a:lstStyle/>
        <a:p>
          <a:endParaRPr lang="es-CO"/>
        </a:p>
      </dgm:t>
    </dgm:pt>
    <dgm:pt modelId="{2B905B3A-12D2-47DF-B663-C760C4266247}" type="pres">
      <dgm:prSet presAssocID="{D086583D-9964-4079-BBD4-DE338239B7D6}" presName="Name0" presStyleCnt="0">
        <dgm:presLayoutVars>
          <dgm:dir/>
          <dgm:resizeHandles val="exact"/>
        </dgm:presLayoutVars>
      </dgm:prSet>
      <dgm:spPr/>
    </dgm:pt>
    <dgm:pt modelId="{B90746D4-44A8-449B-B08D-EDF2DC0DEE90}" type="pres">
      <dgm:prSet presAssocID="{D086583D-9964-4079-BBD4-DE338239B7D6}" presName="fgShape" presStyleLbl="fgShp" presStyleIdx="0" presStyleCnt="1"/>
      <dgm:spPr/>
    </dgm:pt>
    <dgm:pt modelId="{C57345F2-8E7A-4FE4-A25B-FC78DEBDB359}" type="pres">
      <dgm:prSet presAssocID="{D086583D-9964-4079-BBD4-DE338239B7D6}" presName="linComp" presStyleCnt="0"/>
      <dgm:spPr/>
    </dgm:pt>
    <dgm:pt modelId="{4074973C-C426-49FE-93E7-5A9109404775}" type="pres">
      <dgm:prSet presAssocID="{AD6797EF-9CBA-41F2-9404-4503C55CB6D5}" presName="compNode" presStyleCnt="0"/>
      <dgm:spPr/>
    </dgm:pt>
    <dgm:pt modelId="{D963AA84-25D5-4477-A52E-17E0678DFD0A}" type="pres">
      <dgm:prSet presAssocID="{AD6797EF-9CBA-41F2-9404-4503C55CB6D5}" presName="bkgdShape" presStyleLbl="node1" presStyleIdx="0" presStyleCnt="3"/>
      <dgm:spPr/>
    </dgm:pt>
    <dgm:pt modelId="{E8CA7B04-5315-4976-B60E-186704322C07}" type="pres">
      <dgm:prSet presAssocID="{AD6797EF-9CBA-41F2-9404-4503C55CB6D5}" presName="nodeTx" presStyleLbl="node1" presStyleIdx="0" presStyleCnt="3">
        <dgm:presLayoutVars>
          <dgm:bulletEnabled val="1"/>
        </dgm:presLayoutVars>
      </dgm:prSet>
      <dgm:spPr/>
    </dgm:pt>
    <dgm:pt modelId="{CA25D25B-0AA1-406B-8EC7-B066BD139679}" type="pres">
      <dgm:prSet presAssocID="{AD6797EF-9CBA-41F2-9404-4503C55CB6D5}" presName="invisiNode" presStyleLbl="node1" presStyleIdx="0" presStyleCnt="3"/>
      <dgm:spPr/>
    </dgm:pt>
    <dgm:pt modelId="{76C8DDEA-A361-409D-ABDE-1F8FF78B75CE}" type="pres">
      <dgm:prSet presAssocID="{AD6797EF-9CBA-41F2-9404-4503C55CB6D5}" presName="imagNod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21745C75-EE77-4C10-AEBC-CAB04F7209C7}" type="pres">
      <dgm:prSet presAssocID="{EB0E7AD6-A99C-4F6A-AEF8-29FC6A531F2D}" presName="sibTrans" presStyleLbl="sibTrans2D1" presStyleIdx="0" presStyleCnt="0"/>
      <dgm:spPr/>
    </dgm:pt>
    <dgm:pt modelId="{57603D2D-7EC6-48D9-902E-C55ED7222699}" type="pres">
      <dgm:prSet presAssocID="{F7AFF738-C643-407F-803B-20CFE5834B49}" presName="compNode" presStyleCnt="0"/>
      <dgm:spPr/>
    </dgm:pt>
    <dgm:pt modelId="{F5622F3C-9A32-4E8C-B4E9-B40EC9E82C00}" type="pres">
      <dgm:prSet presAssocID="{F7AFF738-C643-407F-803B-20CFE5834B49}" presName="bkgdShape" presStyleLbl="node1" presStyleIdx="1" presStyleCnt="3"/>
      <dgm:spPr/>
    </dgm:pt>
    <dgm:pt modelId="{8D956F19-5699-40CA-802F-2E46FE5FB6E6}" type="pres">
      <dgm:prSet presAssocID="{F7AFF738-C643-407F-803B-20CFE5834B49}" presName="nodeTx" presStyleLbl="node1" presStyleIdx="1" presStyleCnt="3">
        <dgm:presLayoutVars>
          <dgm:bulletEnabled val="1"/>
        </dgm:presLayoutVars>
      </dgm:prSet>
      <dgm:spPr/>
    </dgm:pt>
    <dgm:pt modelId="{BB7FD306-4A79-43DC-B47C-F37A09C40EF4}" type="pres">
      <dgm:prSet presAssocID="{F7AFF738-C643-407F-803B-20CFE5834B49}" presName="invisiNode" presStyleLbl="node1" presStyleIdx="1" presStyleCnt="3"/>
      <dgm:spPr/>
    </dgm:pt>
    <dgm:pt modelId="{DA4B6D4D-E44A-4C15-A0FC-C3B1A8DE0F7C}" type="pres">
      <dgm:prSet presAssocID="{F7AFF738-C643-407F-803B-20CFE5834B49}" presName="imagNode" presStyleLbl="fgImgPlace1" presStyleIdx="1" presStyleCnt="3" custScaleX="100000" custScaleY="100000"/>
      <dgm:spPr>
        <a:blipFill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46D28998-6760-45E9-A455-0B57B0E81F24}" type="pres">
      <dgm:prSet presAssocID="{60255C46-C270-4D3B-80B9-02126EAE4DC2}" presName="sibTrans" presStyleLbl="sibTrans2D1" presStyleIdx="0" presStyleCnt="0"/>
      <dgm:spPr/>
    </dgm:pt>
    <dgm:pt modelId="{9F8E1516-F9EB-42C4-B27E-30C0FDD01DC3}" type="pres">
      <dgm:prSet presAssocID="{6FACEBE8-086F-4E1C-9773-063D24844992}" presName="compNode" presStyleCnt="0"/>
      <dgm:spPr/>
    </dgm:pt>
    <dgm:pt modelId="{2CCB28FF-3C2A-4DF1-BDDA-5EEF1E915C5D}" type="pres">
      <dgm:prSet presAssocID="{6FACEBE8-086F-4E1C-9773-063D24844992}" presName="bkgdShape" presStyleLbl="node1" presStyleIdx="2" presStyleCnt="3" custLinFactNeighborX="15073" custLinFactNeighborY="-8398"/>
      <dgm:spPr/>
    </dgm:pt>
    <dgm:pt modelId="{FDE96E98-A020-47FE-B443-74BA7FC7D055}" type="pres">
      <dgm:prSet presAssocID="{6FACEBE8-086F-4E1C-9773-063D24844992}" presName="nodeTx" presStyleLbl="node1" presStyleIdx="2" presStyleCnt="3">
        <dgm:presLayoutVars>
          <dgm:bulletEnabled val="1"/>
        </dgm:presLayoutVars>
      </dgm:prSet>
      <dgm:spPr/>
    </dgm:pt>
    <dgm:pt modelId="{35977503-A1E0-45E2-9460-1FF7DDC9A750}" type="pres">
      <dgm:prSet presAssocID="{6FACEBE8-086F-4E1C-9773-063D24844992}" presName="invisiNode" presStyleLbl="node1" presStyleIdx="2" presStyleCnt="3"/>
      <dgm:spPr/>
    </dgm:pt>
    <dgm:pt modelId="{64050FD1-20A7-4971-85B5-397610D1B77D}" type="pres">
      <dgm:prSet presAssocID="{6FACEBE8-086F-4E1C-9773-063D24844992}" presName="imagNod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2000" r="-2000"/>
          </a:stretch>
        </a:blipFill>
      </dgm:spPr>
    </dgm:pt>
  </dgm:ptLst>
  <dgm:cxnLst>
    <dgm:cxn modelId="{3DA5CD26-1305-43EA-A4E7-DB05A2B21CEA}" type="presOf" srcId="{F7AFF738-C643-407F-803B-20CFE5834B49}" destId="{F5622F3C-9A32-4E8C-B4E9-B40EC9E82C00}" srcOrd="0" destOrd="0" presId="urn:microsoft.com/office/officeart/2005/8/layout/hList7"/>
    <dgm:cxn modelId="{7BFA3B4C-191E-4435-A9E0-7D22F905439A}" srcId="{D086583D-9964-4079-BBD4-DE338239B7D6}" destId="{6FACEBE8-086F-4E1C-9773-063D24844992}" srcOrd="2" destOrd="0" parTransId="{F4209167-DD32-4187-8457-D84B9CE4A43F}" sibTransId="{8F4338BC-AD62-480A-8D50-D3E7D1D83589}"/>
    <dgm:cxn modelId="{13C35975-D644-44E2-9C6E-0A48276CC6CD}" type="presOf" srcId="{AD6797EF-9CBA-41F2-9404-4503C55CB6D5}" destId="{E8CA7B04-5315-4976-B60E-186704322C07}" srcOrd="1" destOrd="0" presId="urn:microsoft.com/office/officeart/2005/8/layout/hList7"/>
    <dgm:cxn modelId="{72B96685-47B2-49A5-B558-3D1A4884952C}" type="presOf" srcId="{60255C46-C270-4D3B-80B9-02126EAE4DC2}" destId="{46D28998-6760-45E9-A455-0B57B0E81F24}" srcOrd="0" destOrd="0" presId="urn:microsoft.com/office/officeart/2005/8/layout/hList7"/>
    <dgm:cxn modelId="{67D26C85-0561-4816-B735-B4F6D952452F}" type="presOf" srcId="{6FACEBE8-086F-4E1C-9773-063D24844992}" destId="{FDE96E98-A020-47FE-B443-74BA7FC7D055}" srcOrd="1" destOrd="0" presId="urn:microsoft.com/office/officeart/2005/8/layout/hList7"/>
    <dgm:cxn modelId="{0DE66B92-FD51-48F5-BC24-1BEAD01CB146}" type="presOf" srcId="{D086583D-9964-4079-BBD4-DE338239B7D6}" destId="{2B905B3A-12D2-47DF-B663-C760C4266247}" srcOrd="0" destOrd="0" presId="urn:microsoft.com/office/officeart/2005/8/layout/hList7"/>
    <dgm:cxn modelId="{23D0F69B-139B-4DB5-9CEF-9084D5E44F77}" type="presOf" srcId="{AD6797EF-9CBA-41F2-9404-4503C55CB6D5}" destId="{D963AA84-25D5-4477-A52E-17E0678DFD0A}" srcOrd="0" destOrd="0" presId="urn:microsoft.com/office/officeart/2005/8/layout/hList7"/>
    <dgm:cxn modelId="{179DC39C-0561-4D2B-9AAC-A2EC3E459BD2}" type="presOf" srcId="{6FACEBE8-086F-4E1C-9773-063D24844992}" destId="{2CCB28FF-3C2A-4DF1-BDDA-5EEF1E915C5D}" srcOrd="0" destOrd="0" presId="urn:microsoft.com/office/officeart/2005/8/layout/hList7"/>
    <dgm:cxn modelId="{6BD032BF-1828-44C7-92E8-1975525DB1A9}" srcId="{D086583D-9964-4079-BBD4-DE338239B7D6}" destId="{F7AFF738-C643-407F-803B-20CFE5834B49}" srcOrd="1" destOrd="0" parTransId="{4A373D62-1E5B-482C-A145-44A5A23EEB1D}" sibTransId="{60255C46-C270-4D3B-80B9-02126EAE4DC2}"/>
    <dgm:cxn modelId="{4317C4C0-A490-4996-950D-6B7C0150A874}" type="presOf" srcId="{F7AFF738-C643-407F-803B-20CFE5834B49}" destId="{8D956F19-5699-40CA-802F-2E46FE5FB6E6}" srcOrd="1" destOrd="0" presId="urn:microsoft.com/office/officeart/2005/8/layout/hList7"/>
    <dgm:cxn modelId="{517566E5-4CCE-407B-A258-B057547F518D}" srcId="{D086583D-9964-4079-BBD4-DE338239B7D6}" destId="{AD6797EF-9CBA-41F2-9404-4503C55CB6D5}" srcOrd="0" destOrd="0" parTransId="{EF52DEB7-9262-406C-B933-DD1AC1812F12}" sibTransId="{EB0E7AD6-A99C-4F6A-AEF8-29FC6A531F2D}"/>
    <dgm:cxn modelId="{CC8C9DF5-7EFE-4562-A2FE-D4E615BE33EA}" type="presOf" srcId="{EB0E7AD6-A99C-4F6A-AEF8-29FC6A531F2D}" destId="{21745C75-EE77-4C10-AEBC-CAB04F7209C7}" srcOrd="0" destOrd="0" presId="urn:microsoft.com/office/officeart/2005/8/layout/hList7"/>
    <dgm:cxn modelId="{027BBADB-0026-4B52-A71E-5A154032A29B}" type="presParOf" srcId="{2B905B3A-12D2-47DF-B663-C760C4266247}" destId="{B90746D4-44A8-449B-B08D-EDF2DC0DEE90}" srcOrd="0" destOrd="0" presId="urn:microsoft.com/office/officeart/2005/8/layout/hList7"/>
    <dgm:cxn modelId="{6FAE783E-BD5F-4F8C-89F9-C434D5D56E43}" type="presParOf" srcId="{2B905B3A-12D2-47DF-B663-C760C4266247}" destId="{C57345F2-8E7A-4FE4-A25B-FC78DEBDB359}" srcOrd="1" destOrd="0" presId="urn:microsoft.com/office/officeart/2005/8/layout/hList7"/>
    <dgm:cxn modelId="{CDC48C99-44F9-4784-AA34-65C595392179}" type="presParOf" srcId="{C57345F2-8E7A-4FE4-A25B-FC78DEBDB359}" destId="{4074973C-C426-49FE-93E7-5A9109404775}" srcOrd="0" destOrd="0" presId="urn:microsoft.com/office/officeart/2005/8/layout/hList7"/>
    <dgm:cxn modelId="{EAB7A563-9F19-4F2C-898B-E84B737D9AFC}" type="presParOf" srcId="{4074973C-C426-49FE-93E7-5A9109404775}" destId="{D963AA84-25D5-4477-A52E-17E0678DFD0A}" srcOrd="0" destOrd="0" presId="urn:microsoft.com/office/officeart/2005/8/layout/hList7"/>
    <dgm:cxn modelId="{46726040-D199-405C-8D51-B02A26D7D02F}" type="presParOf" srcId="{4074973C-C426-49FE-93E7-5A9109404775}" destId="{E8CA7B04-5315-4976-B60E-186704322C07}" srcOrd="1" destOrd="0" presId="urn:microsoft.com/office/officeart/2005/8/layout/hList7"/>
    <dgm:cxn modelId="{3D7A199B-198D-4213-BA91-F4E7500B4D5D}" type="presParOf" srcId="{4074973C-C426-49FE-93E7-5A9109404775}" destId="{CA25D25B-0AA1-406B-8EC7-B066BD139679}" srcOrd="2" destOrd="0" presId="urn:microsoft.com/office/officeart/2005/8/layout/hList7"/>
    <dgm:cxn modelId="{B0012FE2-37DE-431E-9CDE-4C67A863BA86}" type="presParOf" srcId="{4074973C-C426-49FE-93E7-5A9109404775}" destId="{76C8DDEA-A361-409D-ABDE-1F8FF78B75CE}" srcOrd="3" destOrd="0" presId="urn:microsoft.com/office/officeart/2005/8/layout/hList7"/>
    <dgm:cxn modelId="{A4AD5B0C-C42F-495B-82C9-A9D3A22BE4C6}" type="presParOf" srcId="{C57345F2-8E7A-4FE4-A25B-FC78DEBDB359}" destId="{21745C75-EE77-4C10-AEBC-CAB04F7209C7}" srcOrd="1" destOrd="0" presId="urn:microsoft.com/office/officeart/2005/8/layout/hList7"/>
    <dgm:cxn modelId="{C03DD908-C196-4868-A8D7-D5E3B83DE901}" type="presParOf" srcId="{C57345F2-8E7A-4FE4-A25B-FC78DEBDB359}" destId="{57603D2D-7EC6-48D9-902E-C55ED7222699}" srcOrd="2" destOrd="0" presId="urn:microsoft.com/office/officeart/2005/8/layout/hList7"/>
    <dgm:cxn modelId="{3FEBC083-D93B-4CBA-869E-5B7456345DF0}" type="presParOf" srcId="{57603D2D-7EC6-48D9-902E-C55ED7222699}" destId="{F5622F3C-9A32-4E8C-B4E9-B40EC9E82C00}" srcOrd="0" destOrd="0" presId="urn:microsoft.com/office/officeart/2005/8/layout/hList7"/>
    <dgm:cxn modelId="{B070531F-A40C-4775-BE0C-713F59F23612}" type="presParOf" srcId="{57603D2D-7EC6-48D9-902E-C55ED7222699}" destId="{8D956F19-5699-40CA-802F-2E46FE5FB6E6}" srcOrd="1" destOrd="0" presId="urn:microsoft.com/office/officeart/2005/8/layout/hList7"/>
    <dgm:cxn modelId="{20A94883-9241-4855-A418-2CF51D6B92FE}" type="presParOf" srcId="{57603D2D-7EC6-48D9-902E-C55ED7222699}" destId="{BB7FD306-4A79-43DC-B47C-F37A09C40EF4}" srcOrd="2" destOrd="0" presId="urn:microsoft.com/office/officeart/2005/8/layout/hList7"/>
    <dgm:cxn modelId="{1F7E7B0C-7E98-40F5-A6CC-420840AA59FB}" type="presParOf" srcId="{57603D2D-7EC6-48D9-902E-C55ED7222699}" destId="{DA4B6D4D-E44A-4C15-A0FC-C3B1A8DE0F7C}" srcOrd="3" destOrd="0" presId="urn:microsoft.com/office/officeart/2005/8/layout/hList7"/>
    <dgm:cxn modelId="{69DD55E2-18E4-4136-B679-1958C0840E30}" type="presParOf" srcId="{C57345F2-8E7A-4FE4-A25B-FC78DEBDB359}" destId="{46D28998-6760-45E9-A455-0B57B0E81F24}" srcOrd="3" destOrd="0" presId="urn:microsoft.com/office/officeart/2005/8/layout/hList7"/>
    <dgm:cxn modelId="{F8EC7206-D444-4CD1-9962-54F8ADD43C17}" type="presParOf" srcId="{C57345F2-8E7A-4FE4-A25B-FC78DEBDB359}" destId="{9F8E1516-F9EB-42C4-B27E-30C0FDD01DC3}" srcOrd="4" destOrd="0" presId="urn:microsoft.com/office/officeart/2005/8/layout/hList7"/>
    <dgm:cxn modelId="{27F0D8C8-696E-4DBA-A591-018E5523CB8E}" type="presParOf" srcId="{9F8E1516-F9EB-42C4-B27E-30C0FDD01DC3}" destId="{2CCB28FF-3C2A-4DF1-BDDA-5EEF1E915C5D}" srcOrd="0" destOrd="0" presId="urn:microsoft.com/office/officeart/2005/8/layout/hList7"/>
    <dgm:cxn modelId="{CD728587-6242-4E52-989E-D4853D07BA88}" type="presParOf" srcId="{9F8E1516-F9EB-42C4-B27E-30C0FDD01DC3}" destId="{FDE96E98-A020-47FE-B443-74BA7FC7D055}" srcOrd="1" destOrd="0" presId="urn:microsoft.com/office/officeart/2005/8/layout/hList7"/>
    <dgm:cxn modelId="{7FD8E116-D9D4-48DE-B6C7-AB5B70DAD897}" type="presParOf" srcId="{9F8E1516-F9EB-42C4-B27E-30C0FDD01DC3}" destId="{35977503-A1E0-45E2-9460-1FF7DDC9A750}" srcOrd="2" destOrd="0" presId="urn:microsoft.com/office/officeart/2005/8/layout/hList7"/>
    <dgm:cxn modelId="{3D1769AA-1775-4449-99A9-450B85ECDD97}" type="presParOf" srcId="{9F8E1516-F9EB-42C4-B27E-30C0FDD01DC3}" destId="{64050FD1-20A7-4971-85B5-397610D1B77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76BB7B-9A4E-4DD5-AD3C-4EA857393FF1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CDD5751A-776D-445A-9A8C-DA8CC90C1EDA}">
      <dgm:prSet phldrT="[Texto]" custT="1"/>
      <dgm:spPr/>
      <dgm:t>
        <a:bodyPr/>
        <a:lstStyle/>
        <a:p>
          <a:r>
            <a:rPr lang="es-CO" sz="2400" b="1" dirty="0">
              <a:solidFill>
                <a:schemeClr val="tx1"/>
              </a:solidFill>
              <a:latin typeface="Century Gothic" pitchFamily="34" charset="0"/>
            </a:rPr>
            <a:t>PELIGRO</a:t>
          </a:r>
        </a:p>
      </dgm:t>
    </dgm:pt>
    <dgm:pt modelId="{BA9C62FD-551C-45DE-8882-518884619025}" type="parTrans" cxnId="{8D5356CF-0DF0-4FD1-B772-26609E6968C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76E0FC54-57D8-47EE-9298-3BAFAEEC256A}" type="sibTrans" cxnId="{8D5356CF-0DF0-4FD1-B772-26609E6968C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0B61DADE-BA44-48B6-8B6B-FE4B5B1AA55F}">
      <dgm:prSet phldrT="[Texto]" custT="1"/>
      <dgm:spPr/>
      <dgm:t>
        <a:bodyPr anchor="ctr"/>
        <a:lstStyle/>
        <a:p>
          <a:r>
            <a:rPr lang="es-CO" sz="2400" dirty="0">
              <a:solidFill>
                <a:schemeClr val="tx1"/>
              </a:solidFill>
              <a:latin typeface="Century Gothic" pitchFamily="34" charset="0"/>
            </a:rPr>
            <a:t>Fuente, situación, o acto con potencial de causar daño. </a:t>
          </a:r>
        </a:p>
      </dgm:t>
    </dgm:pt>
    <dgm:pt modelId="{FDB0D972-2650-499C-A839-EE1A7DEB697D}" type="parTrans" cxnId="{BEEAEFA8-3A6D-4279-B7A1-BF73F3B37F1C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77C8410F-3F1A-4C5C-979F-C8F1D2C7D9E9}" type="sibTrans" cxnId="{BEEAEFA8-3A6D-4279-B7A1-BF73F3B37F1C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D8D64F04-52AF-4763-8C17-74690D9DDD10}">
      <dgm:prSet phldrT="[Texto]" custT="1"/>
      <dgm:spPr/>
      <dgm:t>
        <a:bodyPr/>
        <a:lstStyle/>
        <a:p>
          <a:r>
            <a:rPr lang="es-CO" sz="2400" b="1" i="0" dirty="0">
              <a:solidFill>
                <a:schemeClr val="tx1"/>
              </a:solidFill>
              <a:latin typeface="Century Gothic" pitchFamily="34" charset="0"/>
            </a:rPr>
            <a:t>RIESGO</a:t>
          </a:r>
        </a:p>
      </dgm:t>
    </dgm:pt>
    <dgm:pt modelId="{77559F28-BEB7-4414-8E92-2B4A93C31573}" type="parTrans" cxnId="{A4F771C2-0EA7-455A-8FE6-7A7BD1F660FA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E02D1DF7-DE7E-4B6D-8CFD-C68B78CF7C91}" type="sibTrans" cxnId="{A4F771C2-0EA7-455A-8FE6-7A7BD1F660FA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562C639D-AD7E-486F-9385-B1349C067100}">
      <dgm:prSet phldrT="[Texto]" custT="1"/>
      <dgm:spPr/>
      <dgm:t>
        <a:bodyPr anchor="ctr"/>
        <a:lstStyle/>
        <a:p>
          <a:r>
            <a:rPr lang="es-CO" sz="2400" dirty="0">
              <a:solidFill>
                <a:schemeClr val="tx1"/>
              </a:solidFill>
              <a:latin typeface="Century Gothic" pitchFamily="34" charset="0"/>
            </a:rPr>
            <a:t>Combinación de la probabilidad que ocurra el peligro y la severidad del daño.</a:t>
          </a:r>
        </a:p>
      </dgm:t>
    </dgm:pt>
    <dgm:pt modelId="{ED369178-CA65-459B-BA31-0E66EC94B3B5}" type="parTrans" cxnId="{CAB3915A-309C-418B-BDEC-1ADE782BABE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9D085A6D-2CAF-4D6A-AE68-BD6EFE7749F1}" type="sibTrans" cxnId="{CAB3915A-309C-418B-BDEC-1ADE782BABEB}">
      <dgm:prSet/>
      <dgm:spPr/>
      <dgm:t>
        <a:bodyPr/>
        <a:lstStyle/>
        <a:p>
          <a:endParaRPr lang="es-CO" sz="2400">
            <a:solidFill>
              <a:schemeClr val="tx1"/>
            </a:solidFill>
            <a:latin typeface="Century Gothic" pitchFamily="34" charset="0"/>
          </a:endParaRPr>
        </a:p>
      </dgm:t>
    </dgm:pt>
    <dgm:pt modelId="{8CA7F198-0175-447E-9325-4F2A7C1C9AE9}" type="pres">
      <dgm:prSet presAssocID="{E876BB7B-9A4E-4DD5-AD3C-4EA857393FF1}" presName="Name0" presStyleCnt="0">
        <dgm:presLayoutVars>
          <dgm:dir/>
          <dgm:animLvl val="lvl"/>
          <dgm:resizeHandles/>
        </dgm:presLayoutVars>
      </dgm:prSet>
      <dgm:spPr/>
    </dgm:pt>
    <dgm:pt modelId="{156463B2-6480-48B0-BE68-3510AC2083DE}" type="pres">
      <dgm:prSet presAssocID="{CDD5751A-776D-445A-9A8C-DA8CC90C1EDA}" presName="linNode" presStyleCnt="0"/>
      <dgm:spPr/>
    </dgm:pt>
    <dgm:pt modelId="{3BF573FD-3BFD-4ABA-9B5F-E0BC448B0ED3}" type="pres">
      <dgm:prSet presAssocID="{CDD5751A-776D-445A-9A8C-DA8CC90C1EDA}" presName="parentShp" presStyleLbl="node1" presStyleIdx="0" presStyleCnt="2">
        <dgm:presLayoutVars>
          <dgm:bulletEnabled val="1"/>
        </dgm:presLayoutVars>
      </dgm:prSet>
      <dgm:spPr/>
    </dgm:pt>
    <dgm:pt modelId="{D35128F7-BDD6-4AB0-A1DA-9FC9CF50B872}" type="pres">
      <dgm:prSet presAssocID="{CDD5751A-776D-445A-9A8C-DA8CC90C1EDA}" presName="childShp" presStyleLbl="bgAccFollowNode1" presStyleIdx="0" presStyleCnt="2">
        <dgm:presLayoutVars>
          <dgm:bulletEnabled val="1"/>
        </dgm:presLayoutVars>
      </dgm:prSet>
      <dgm:spPr/>
    </dgm:pt>
    <dgm:pt modelId="{B5E3118A-0C55-42CF-ABA6-FDE7E3B6DA3F}" type="pres">
      <dgm:prSet presAssocID="{76E0FC54-57D8-47EE-9298-3BAFAEEC256A}" presName="spacing" presStyleCnt="0"/>
      <dgm:spPr/>
    </dgm:pt>
    <dgm:pt modelId="{A4D051E0-EC9B-404C-A03C-9A1995ACA941}" type="pres">
      <dgm:prSet presAssocID="{D8D64F04-52AF-4763-8C17-74690D9DDD10}" presName="linNode" presStyleCnt="0"/>
      <dgm:spPr/>
    </dgm:pt>
    <dgm:pt modelId="{DA6C6581-D0B6-4131-AFCF-D20A2349955E}" type="pres">
      <dgm:prSet presAssocID="{D8D64F04-52AF-4763-8C17-74690D9DDD10}" presName="parentShp" presStyleLbl="node1" presStyleIdx="1" presStyleCnt="2">
        <dgm:presLayoutVars>
          <dgm:bulletEnabled val="1"/>
        </dgm:presLayoutVars>
      </dgm:prSet>
      <dgm:spPr/>
    </dgm:pt>
    <dgm:pt modelId="{AF22000B-D9CD-4AA5-8E86-B4F7A8B3F264}" type="pres">
      <dgm:prSet presAssocID="{D8D64F04-52AF-4763-8C17-74690D9DDD10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59F7E25C-F27F-4F9D-8499-BAD8377EED74}" type="presOf" srcId="{0B61DADE-BA44-48B6-8B6B-FE4B5B1AA55F}" destId="{D35128F7-BDD6-4AB0-A1DA-9FC9CF50B872}" srcOrd="0" destOrd="0" presId="urn:microsoft.com/office/officeart/2005/8/layout/vList6"/>
    <dgm:cxn modelId="{64C2F767-7C43-4B2B-B195-443FAF69D2BD}" type="presOf" srcId="{D8D64F04-52AF-4763-8C17-74690D9DDD10}" destId="{DA6C6581-D0B6-4131-AFCF-D20A2349955E}" srcOrd="0" destOrd="0" presId="urn:microsoft.com/office/officeart/2005/8/layout/vList6"/>
    <dgm:cxn modelId="{CAB3915A-309C-418B-BDEC-1ADE782BABEB}" srcId="{D8D64F04-52AF-4763-8C17-74690D9DDD10}" destId="{562C639D-AD7E-486F-9385-B1349C067100}" srcOrd="0" destOrd="0" parTransId="{ED369178-CA65-459B-BA31-0E66EC94B3B5}" sibTransId="{9D085A6D-2CAF-4D6A-AE68-BD6EFE7749F1}"/>
    <dgm:cxn modelId="{BEEAEFA8-3A6D-4279-B7A1-BF73F3B37F1C}" srcId="{CDD5751A-776D-445A-9A8C-DA8CC90C1EDA}" destId="{0B61DADE-BA44-48B6-8B6B-FE4B5B1AA55F}" srcOrd="0" destOrd="0" parTransId="{FDB0D972-2650-499C-A839-EE1A7DEB697D}" sibTransId="{77C8410F-3F1A-4C5C-979F-C8F1D2C7D9E9}"/>
    <dgm:cxn modelId="{09284FB3-DB98-4A0D-BEC6-8FC2D788D3CB}" type="presOf" srcId="{CDD5751A-776D-445A-9A8C-DA8CC90C1EDA}" destId="{3BF573FD-3BFD-4ABA-9B5F-E0BC448B0ED3}" srcOrd="0" destOrd="0" presId="urn:microsoft.com/office/officeart/2005/8/layout/vList6"/>
    <dgm:cxn modelId="{A4F771C2-0EA7-455A-8FE6-7A7BD1F660FA}" srcId="{E876BB7B-9A4E-4DD5-AD3C-4EA857393FF1}" destId="{D8D64F04-52AF-4763-8C17-74690D9DDD10}" srcOrd="1" destOrd="0" parTransId="{77559F28-BEB7-4414-8E92-2B4A93C31573}" sibTransId="{E02D1DF7-DE7E-4B6D-8CFD-C68B78CF7C91}"/>
    <dgm:cxn modelId="{8D5356CF-0DF0-4FD1-B772-26609E6968CB}" srcId="{E876BB7B-9A4E-4DD5-AD3C-4EA857393FF1}" destId="{CDD5751A-776D-445A-9A8C-DA8CC90C1EDA}" srcOrd="0" destOrd="0" parTransId="{BA9C62FD-551C-45DE-8882-518884619025}" sibTransId="{76E0FC54-57D8-47EE-9298-3BAFAEEC256A}"/>
    <dgm:cxn modelId="{DF9175D5-47F1-4FF9-A585-588563B3CCEE}" type="presOf" srcId="{E876BB7B-9A4E-4DD5-AD3C-4EA857393FF1}" destId="{8CA7F198-0175-447E-9325-4F2A7C1C9AE9}" srcOrd="0" destOrd="0" presId="urn:microsoft.com/office/officeart/2005/8/layout/vList6"/>
    <dgm:cxn modelId="{9AC493D8-0E03-47A9-B5D1-9F4D200808AC}" type="presOf" srcId="{562C639D-AD7E-486F-9385-B1349C067100}" destId="{AF22000B-D9CD-4AA5-8E86-B4F7A8B3F264}" srcOrd="0" destOrd="0" presId="urn:microsoft.com/office/officeart/2005/8/layout/vList6"/>
    <dgm:cxn modelId="{A9E0EAEA-C52E-48E0-9361-DF760FCF564F}" type="presParOf" srcId="{8CA7F198-0175-447E-9325-4F2A7C1C9AE9}" destId="{156463B2-6480-48B0-BE68-3510AC2083DE}" srcOrd="0" destOrd="0" presId="urn:microsoft.com/office/officeart/2005/8/layout/vList6"/>
    <dgm:cxn modelId="{49723723-952D-4A9F-A8F0-120C33284FBD}" type="presParOf" srcId="{156463B2-6480-48B0-BE68-3510AC2083DE}" destId="{3BF573FD-3BFD-4ABA-9B5F-E0BC448B0ED3}" srcOrd="0" destOrd="0" presId="urn:microsoft.com/office/officeart/2005/8/layout/vList6"/>
    <dgm:cxn modelId="{A6FA7ED6-1AF4-49C3-939C-A01215C0EF39}" type="presParOf" srcId="{156463B2-6480-48B0-BE68-3510AC2083DE}" destId="{D35128F7-BDD6-4AB0-A1DA-9FC9CF50B872}" srcOrd="1" destOrd="0" presId="urn:microsoft.com/office/officeart/2005/8/layout/vList6"/>
    <dgm:cxn modelId="{36FF2D21-B445-443D-B1AD-C1E7564B9939}" type="presParOf" srcId="{8CA7F198-0175-447E-9325-4F2A7C1C9AE9}" destId="{B5E3118A-0C55-42CF-ABA6-FDE7E3B6DA3F}" srcOrd="1" destOrd="0" presId="urn:microsoft.com/office/officeart/2005/8/layout/vList6"/>
    <dgm:cxn modelId="{748166D3-2E66-47B7-BE8F-C7B2101208E9}" type="presParOf" srcId="{8CA7F198-0175-447E-9325-4F2A7C1C9AE9}" destId="{A4D051E0-EC9B-404C-A03C-9A1995ACA941}" srcOrd="2" destOrd="0" presId="urn:microsoft.com/office/officeart/2005/8/layout/vList6"/>
    <dgm:cxn modelId="{BE785EFE-61FC-42DE-A2EF-A7F2026AE864}" type="presParOf" srcId="{A4D051E0-EC9B-404C-A03C-9A1995ACA941}" destId="{DA6C6581-D0B6-4131-AFCF-D20A2349955E}" srcOrd="0" destOrd="0" presId="urn:microsoft.com/office/officeart/2005/8/layout/vList6"/>
    <dgm:cxn modelId="{F5CB16B1-47C3-4FEA-85A3-0215BCDC8EC4}" type="presParOf" srcId="{A4D051E0-EC9B-404C-A03C-9A1995ACA941}" destId="{AF22000B-D9CD-4AA5-8E86-B4F7A8B3F26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9165A-E440-4E8A-901B-F27A6E75AA1C}">
      <dsp:nvSpPr>
        <dsp:cNvPr id="0" name=""/>
        <dsp:cNvSpPr/>
      </dsp:nvSpPr>
      <dsp:spPr>
        <a:xfrm>
          <a:off x="0" y="44860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7398B-6C5E-4B06-935A-D18C9E1DD3BE}">
      <dsp:nvSpPr>
        <dsp:cNvPr id="0" name=""/>
        <dsp:cNvSpPr/>
      </dsp:nvSpPr>
      <dsp:spPr>
        <a:xfrm>
          <a:off x="475820" y="57168"/>
          <a:ext cx="6567940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Incrementar la cultura de reporte de actos, condiciones inseguras y </a:t>
          </a:r>
          <a:r>
            <a:rPr lang="es-MX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autoreportes</a:t>
          </a: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 de condiciones de salud.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7610" y="98958"/>
        <a:ext cx="6484360" cy="772500"/>
      </dsp:txXfrm>
    </dsp:sp>
    <dsp:sp modelId="{EE93A474-48A3-4213-BD39-0F8202D5DFB8}">
      <dsp:nvSpPr>
        <dsp:cNvPr id="0" name=""/>
        <dsp:cNvSpPr/>
      </dsp:nvSpPr>
      <dsp:spPr>
        <a:xfrm>
          <a:off x="0" y="176404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25B21-6BBD-460A-9B3D-D1CBF5FEAE27}">
      <dsp:nvSpPr>
        <dsp:cNvPr id="0" name=""/>
        <dsp:cNvSpPr/>
      </dsp:nvSpPr>
      <dsp:spPr>
        <a:xfrm>
          <a:off x="510903" y="1282968"/>
          <a:ext cx="6566408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Cumplir las exigencias legales vigentes en materia de riesgos laborales.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2693" y="1324758"/>
        <a:ext cx="6482828" cy="772500"/>
      </dsp:txXfrm>
    </dsp:sp>
    <dsp:sp modelId="{8DCD9D27-190A-4FA9-ABE7-C6EBD3BC6879}">
      <dsp:nvSpPr>
        <dsp:cNvPr id="0" name=""/>
        <dsp:cNvSpPr/>
      </dsp:nvSpPr>
      <dsp:spPr>
        <a:xfrm>
          <a:off x="0" y="307948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B17F9-9922-42FA-AB1C-0A0C644B9ABD}">
      <dsp:nvSpPr>
        <dsp:cNvPr id="0" name=""/>
        <dsp:cNvSpPr/>
      </dsp:nvSpPr>
      <dsp:spPr>
        <a:xfrm>
          <a:off x="420294" y="2708286"/>
          <a:ext cx="6566408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Identificar, evaluar, valorar, controlar y minimizar los peligros y los riesgos presentes en los centros de trabajo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084" y="2750076"/>
        <a:ext cx="6482828" cy="772500"/>
      </dsp:txXfrm>
    </dsp:sp>
    <dsp:sp modelId="{55B57C9C-2049-4AE3-B9B3-DD73B1BE8D0A}">
      <dsp:nvSpPr>
        <dsp:cNvPr id="0" name=""/>
        <dsp:cNvSpPr/>
      </dsp:nvSpPr>
      <dsp:spPr>
        <a:xfrm>
          <a:off x="0" y="4394923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7962C-A8B5-4AEB-92E0-562C1F86F02C}">
      <dsp:nvSpPr>
        <dsp:cNvPr id="0" name=""/>
        <dsp:cNvSpPr/>
      </dsp:nvSpPr>
      <dsp:spPr>
        <a:xfrm>
          <a:off x="420294" y="4023726"/>
          <a:ext cx="6566408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Minimizar la ocurrencia de accidentes de trabajo a través de la gestión de los riesgos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084" y="4065516"/>
        <a:ext cx="6482828" cy="772500"/>
      </dsp:txXfrm>
    </dsp:sp>
    <dsp:sp modelId="{F06FF4BE-DF53-452D-A4C7-6E2EE6A68C5B}">
      <dsp:nvSpPr>
        <dsp:cNvPr id="0" name=""/>
        <dsp:cNvSpPr/>
      </dsp:nvSpPr>
      <dsp:spPr>
        <a:xfrm>
          <a:off x="0" y="5710362"/>
          <a:ext cx="7294559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65137-61D8-42CE-8A11-54A168E03409}">
      <dsp:nvSpPr>
        <dsp:cNvPr id="0" name=""/>
        <dsp:cNvSpPr/>
      </dsp:nvSpPr>
      <dsp:spPr>
        <a:xfrm>
          <a:off x="420294" y="5339166"/>
          <a:ext cx="5258713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02" tIns="0" rIns="1930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Prevenir la ocurrencia de enfermedades laborales </a:t>
          </a: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trabajo a través de la gestión de los riesgos</a:t>
          </a:r>
          <a:endParaRPr lang="es-E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084" y="5380956"/>
        <a:ext cx="5175133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3AA84-25D5-4477-A52E-17E0678DFD0A}">
      <dsp:nvSpPr>
        <dsp:cNvPr id="0" name=""/>
        <dsp:cNvSpPr/>
      </dsp:nvSpPr>
      <dsp:spPr>
        <a:xfrm>
          <a:off x="1516" y="0"/>
          <a:ext cx="2359883" cy="36366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Talento Humano</a:t>
          </a:r>
          <a:endParaRPr lang="es-CO" sz="2900" kern="1200" dirty="0"/>
        </a:p>
      </dsp:txBody>
      <dsp:txXfrm>
        <a:off x="1516" y="1454674"/>
        <a:ext cx="2359883" cy="1454674"/>
      </dsp:txXfrm>
    </dsp:sp>
    <dsp:sp modelId="{76C8DDEA-A361-409D-ABDE-1F8FF78B75CE}">
      <dsp:nvSpPr>
        <dsp:cNvPr id="0" name=""/>
        <dsp:cNvSpPr/>
      </dsp:nvSpPr>
      <dsp:spPr>
        <a:xfrm>
          <a:off x="575950" y="218201"/>
          <a:ext cx="1211016" cy="121101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22F3C-9A32-4E8C-B4E9-B40EC9E82C00}">
      <dsp:nvSpPr>
        <dsp:cNvPr id="0" name=""/>
        <dsp:cNvSpPr/>
      </dsp:nvSpPr>
      <dsp:spPr>
        <a:xfrm>
          <a:off x="2432197" y="0"/>
          <a:ext cx="2359883" cy="3636686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Financiero</a:t>
          </a:r>
          <a:endParaRPr lang="es-CO" sz="2900" kern="1200" dirty="0"/>
        </a:p>
      </dsp:txBody>
      <dsp:txXfrm>
        <a:off x="2432197" y="1454674"/>
        <a:ext cx="2359883" cy="1454674"/>
      </dsp:txXfrm>
    </dsp:sp>
    <dsp:sp modelId="{DA4B6D4D-E44A-4C15-A0FC-C3B1A8DE0F7C}">
      <dsp:nvSpPr>
        <dsp:cNvPr id="0" name=""/>
        <dsp:cNvSpPr/>
      </dsp:nvSpPr>
      <dsp:spPr>
        <a:xfrm>
          <a:off x="3006630" y="218201"/>
          <a:ext cx="1211016" cy="121101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B28FF-3C2A-4DF1-BDDA-5EEF1E915C5D}">
      <dsp:nvSpPr>
        <dsp:cNvPr id="0" name=""/>
        <dsp:cNvSpPr/>
      </dsp:nvSpPr>
      <dsp:spPr>
        <a:xfrm>
          <a:off x="4864394" y="0"/>
          <a:ext cx="2359883" cy="363668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Tecnológico</a:t>
          </a:r>
          <a:endParaRPr lang="es-CO" sz="2900" kern="1200" dirty="0"/>
        </a:p>
      </dsp:txBody>
      <dsp:txXfrm>
        <a:off x="4864394" y="1454674"/>
        <a:ext cx="2359883" cy="1454674"/>
      </dsp:txXfrm>
    </dsp:sp>
    <dsp:sp modelId="{64050FD1-20A7-4971-85B5-397610D1B77D}">
      <dsp:nvSpPr>
        <dsp:cNvPr id="0" name=""/>
        <dsp:cNvSpPr/>
      </dsp:nvSpPr>
      <dsp:spPr>
        <a:xfrm>
          <a:off x="5437311" y="218201"/>
          <a:ext cx="1211016" cy="121101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746D4-44A8-449B-B08D-EDF2DC0DEE90}">
      <dsp:nvSpPr>
        <dsp:cNvPr id="0" name=""/>
        <dsp:cNvSpPr/>
      </dsp:nvSpPr>
      <dsp:spPr>
        <a:xfrm>
          <a:off x="288971" y="2909348"/>
          <a:ext cx="6646335" cy="545502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128F7-BDD6-4AB0-A1DA-9FC9CF50B872}">
      <dsp:nvSpPr>
        <dsp:cNvPr id="0" name=""/>
        <dsp:cNvSpPr/>
      </dsp:nvSpPr>
      <dsp:spPr>
        <a:xfrm>
          <a:off x="3220110" y="420"/>
          <a:ext cx="4830165" cy="163858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solidFill>
                <a:schemeClr val="tx1"/>
              </a:solidFill>
              <a:latin typeface="Century Gothic" pitchFamily="34" charset="0"/>
            </a:rPr>
            <a:t>Fuente, situación, o acto con potencial de causar daño. </a:t>
          </a:r>
        </a:p>
      </dsp:txBody>
      <dsp:txXfrm>
        <a:off x="3220110" y="205243"/>
        <a:ext cx="4215696" cy="1228939"/>
      </dsp:txXfrm>
    </dsp:sp>
    <dsp:sp modelId="{3BF573FD-3BFD-4ABA-9B5F-E0BC448B0ED3}">
      <dsp:nvSpPr>
        <dsp:cNvPr id="0" name=""/>
        <dsp:cNvSpPr/>
      </dsp:nvSpPr>
      <dsp:spPr>
        <a:xfrm>
          <a:off x="0" y="420"/>
          <a:ext cx="3220110" cy="16385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 dirty="0">
              <a:solidFill>
                <a:schemeClr val="tx1"/>
              </a:solidFill>
              <a:latin typeface="Century Gothic" pitchFamily="34" charset="0"/>
            </a:rPr>
            <a:t>PELIGRO</a:t>
          </a:r>
        </a:p>
      </dsp:txBody>
      <dsp:txXfrm>
        <a:off x="79989" y="80409"/>
        <a:ext cx="3060132" cy="1478607"/>
      </dsp:txXfrm>
    </dsp:sp>
    <dsp:sp modelId="{AF22000B-D9CD-4AA5-8E86-B4F7A8B3F264}">
      <dsp:nvSpPr>
        <dsp:cNvPr id="0" name=""/>
        <dsp:cNvSpPr/>
      </dsp:nvSpPr>
      <dsp:spPr>
        <a:xfrm>
          <a:off x="3220110" y="1802864"/>
          <a:ext cx="4830165" cy="163858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solidFill>
                <a:schemeClr val="tx1"/>
              </a:solidFill>
              <a:latin typeface="Century Gothic" pitchFamily="34" charset="0"/>
            </a:rPr>
            <a:t>Combinación de la probabilidad que ocurra el peligro y la severidad del daño.</a:t>
          </a:r>
        </a:p>
      </dsp:txBody>
      <dsp:txXfrm>
        <a:off x="3220110" y="2007687"/>
        <a:ext cx="4215696" cy="1228939"/>
      </dsp:txXfrm>
    </dsp:sp>
    <dsp:sp modelId="{DA6C6581-D0B6-4131-AFCF-D20A2349955E}">
      <dsp:nvSpPr>
        <dsp:cNvPr id="0" name=""/>
        <dsp:cNvSpPr/>
      </dsp:nvSpPr>
      <dsp:spPr>
        <a:xfrm>
          <a:off x="0" y="1802864"/>
          <a:ext cx="3220110" cy="1638585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i="0" kern="1200" dirty="0">
              <a:solidFill>
                <a:schemeClr val="tx1"/>
              </a:solidFill>
              <a:latin typeface="Century Gothic" pitchFamily="34" charset="0"/>
            </a:rPr>
            <a:t>RIESGO</a:t>
          </a:r>
        </a:p>
      </dsp:txBody>
      <dsp:txXfrm>
        <a:off x="79989" y="1882853"/>
        <a:ext cx="3060132" cy="1478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3298A-78DA-4C83-B16E-13755F900278}" type="datetimeFigureOut">
              <a:rPr lang="es-CO" smtClean="0"/>
              <a:t>15/09/2022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2B6C7-8CD8-451D-A2C8-025B6B0DC2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396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5860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575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104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1180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3254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7179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237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0065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0023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0432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30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959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010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8111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407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6846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322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8205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2B6C7-8CD8-451D-A2C8-025B6B0DC296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708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105156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6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56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20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20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200"/>
            <a:ext cx="10515600" cy="4351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998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1051560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998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560" y="409824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560" y="1825200"/>
            <a:ext cx="513144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600" cy="2075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200"/>
            <a:ext cx="10515600" cy="43513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marL="228600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685800" lvl="1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143000" lvl="2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600200" lvl="3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057400" lvl="4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057400" lvl="5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2057400" lvl="6" indent="-228600">
              <a:spcBef>
                <a:spcPts val="9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s-CO" sz="1200" b="0" strike="noStrike" spc="-1">
                <a:solidFill>
                  <a:srgbClr val="898989"/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r"/>
            <a:fld id="{FA9B066C-76F5-486F-853C-CD2BBA9E02FF}" type="slidenum">
              <a:rPr lang="es-CO" sz="1200" b="0" strike="noStrike" spc="-1">
                <a:solidFill>
                  <a:srgbClr val="898989"/>
                </a:solidFill>
                <a:latin typeface="Calibri"/>
              </a:rPr>
              <a:t>‹Nº›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34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3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5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6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7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8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9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0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1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2295359" y="2137127"/>
            <a:ext cx="8185071" cy="23105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spcBef>
                <a:spcPts val="2398"/>
              </a:spcBef>
            </a:pPr>
            <a:r>
              <a:rPr lang="es-ES" sz="4800" b="1" strike="noStrike" spc="-1" dirty="0">
                <a:solidFill>
                  <a:srgbClr val="5A5A5C"/>
                </a:solidFill>
                <a:latin typeface="Futura Md BT"/>
              </a:rPr>
              <a:t>SISTEMA DE GESTIÓN DE LA SEGURIDAD Y SALUD EN EL TRABAJO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6997A8-E25F-452C-BD56-62BCB2F05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51" y="4759200"/>
            <a:ext cx="1783080" cy="1289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-2667000" y="7056002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886451"/>
            <a:ext cx="731520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TEMA 5: Adopción de posturas adecuadas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80" name="Picture 8" descr="Columna Activa :: Higiene postural al conducir">
            <a:extLst>
              <a:ext uri="{FF2B5EF4-FFF2-40B4-BE49-F238E27FC236}">
                <a16:creationId xmlns:a16="http://schemas.microsoft.com/office/drawing/2014/main" id="{A71901C6-D1F6-4033-8D86-050ECC7FF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r="4825" b="47610"/>
          <a:stretch/>
        </p:blipFill>
        <p:spPr bwMode="auto">
          <a:xfrm>
            <a:off x="195494" y="2591576"/>
            <a:ext cx="5908431" cy="359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olumna Activa :: Higiene postural al conducir">
            <a:extLst>
              <a:ext uri="{FF2B5EF4-FFF2-40B4-BE49-F238E27FC236}">
                <a16:creationId xmlns:a16="http://schemas.microsoft.com/office/drawing/2014/main" id="{9133AA55-EF68-4DBB-ABDC-2A58AE951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0"/>
          <a:stretch/>
        </p:blipFill>
        <p:spPr bwMode="auto">
          <a:xfrm>
            <a:off x="6283689" y="2803294"/>
            <a:ext cx="5908431" cy="28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09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TEMA 6: Gestión del Cambio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Flecha: pentágono 1">
            <a:extLst>
              <a:ext uri="{FF2B5EF4-FFF2-40B4-BE49-F238E27FC236}">
                <a16:creationId xmlns:a16="http://schemas.microsoft.com/office/drawing/2014/main" id="{A1E8BB4C-6859-409A-8913-392BF8B7B832}"/>
              </a:ext>
            </a:extLst>
          </p:cNvPr>
          <p:cNvSpPr/>
          <p:nvPr/>
        </p:nvSpPr>
        <p:spPr>
          <a:xfrm>
            <a:off x="534572" y="2790051"/>
            <a:ext cx="3263704" cy="157168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</a:rPr>
              <a:t>CAMBIOS NORMATIVOS</a:t>
            </a:r>
            <a:endParaRPr lang="es-CO" sz="2400" b="1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2E09DF-F3BB-46EC-8D34-BDBE5FFB0D49}"/>
              </a:ext>
            </a:extLst>
          </p:cNvPr>
          <p:cNvSpPr txBox="1"/>
          <p:nvPr/>
        </p:nvSpPr>
        <p:spPr>
          <a:xfrm>
            <a:off x="4281314" y="2125386"/>
            <a:ext cx="731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Decreto 768 de 2022 que regula la clasificación de actividades económicas para el sistema general de riesgos laborales.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Resolución 20223040040595 por el cual se adopta la metodología para el diseño, implementación y verificación de los planes estratégicos de seguridad vial.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Resolución 1238 del 21 de Julio 2022 – MINTRABAJO, por la cual se dicta las medidas de prevención promoción y conservación de la salud con ocasión a la infección del COVID19, hace énfasis en el lavado de manos, distanciamiento, uso de tapabocas en sitios de aglomeración por lo tanto se difundirá a todos los trabajadores y este comité el cumplimiento de la norma. 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41076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TEMA 7: Revisión Gerencial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C63189-C1A4-4CCC-86DA-81D88E8B9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840" y="2326388"/>
            <a:ext cx="4229100" cy="3495675"/>
          </a:xfrm>
          <a:prstGeom prst="rect">
            <a:avLst/>
          </a:prstGeom>
        </p:spPr>
      </p:pic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D7ED454-2534-49C8-A2F7-AA1B83038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23930"/>
              </p:ext>
            </p:extLst>
          </p:nvPr>
        </p:nvGraphicFramePr>
        <p:xfrm>
          <a:off x="6994315" y="3017214"/>
          <a:ext cx="317832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003">
                  <a:extLst>
                    <a:ext uri="{9D8B030D-6E8A-4147-A177-3AD203B41FA5}">
                      <a16:colId xmlns:a16="http://schemas.microsoft.com/office/drawing/2014/main" val="809659734"/>
                    </a:ext>
                  </a:extLst>
                </a:gridCol>
                <a:gridCol w="1730326">
                  <a:extLst>
                    <a:ext uri="{9D8B030D-6E8A-4147-A177-3AD203B41FA5}">
                      <a16:colId xmlns:a16="http://schemas.microsoft.com/office/drawing/2014/main" val="3272344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AÑO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ACCIDENTES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308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2019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0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2020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12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2021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2022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78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94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6419865" y="2965531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9637231" y="2963771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544522" y="29408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9194" y="1168658"/>
            <a:ext cx="731520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TEMA 8 REINDUCCION AL SG-SST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81973" y="3610080"/>
            <a:ext cx="2606906" cy="132978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Organización y administraci</a:t>
            </a: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ón del Sistema General de Riesgos Profesionales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496674" y="2921963"/>
            <a:ext cx="1684394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pc="-1" dirty="0">
                <a:solidFill>
                  <a:srgbClr val="FFFFFF"/>
                </a:solidFill>
                <a:latin typeface="Futura Md BT"/>
              </a:rPr>
              <a:t>Decreto 1295 de 1994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9471691" y="2956653"/>
            <a:ext cx="191276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trike="noStrike" spc="-1" dirty="0">
                <a:solidFill>
                  <a:srgbClr val="FFFFFF"/>
                </a:solidFill>
                <a:latin typeface="Futura Md BT"/>
              </a:rPr>
              <a:t>Resolución 0312 de 2019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6287963" y="2959614"/>
            <a:ext cx="184500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trike="noStrike" spc="-1" dirty="0">
                <a:solidFill>
                  <a:srgbClr val="FFFFFF"/>
                </a:solidFill>
                <a:latin typeface="Futura Md BT"/>
              </a:rPr>
              <a:t>Decreto 1072 de 2015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2832051" y="2916563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8731379" y="288745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6139373" y="3700772"/>
            <a:ext cx="2394640" cy="234128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Compilación de normas del sector Trabajo. 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Capitulo 6. 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Art. 2.2.4.6.1 – 2.2.4.6.42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9067917" y="3696769"/>
            <a:ext cx="2824973" cy="13256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Estándares mínimos del SG-SST, de acuerdo al número de trabajadores y nivel de riesgo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CustomShape 12">
            <a:extLst>
              <a:ext uri="{FF2B5EF4-FFF2-40B4-BE49-F238E27FC236}">
                <a16:creationId xmlns:a16="http://schemas.microsoft.com/office/drawing/2014/main" id="{67C4727E-34B9-4076-9040-6F11729D2119}"/>
              </a:ext>
            </a:extLst>
          </p:cNvPr>
          <p:cNvSpPr/>
          <p:nvPr/>
        </p:nvSpPr>
        <p:spPr>
          <a:xfrm>
            <a:off x="3424244" y="29408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Ley 1562 de 2012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8" name="CustomShape 14"/>
          <p:cNvSpPr/>
          <p:nvPr/>
        </p:nvSpPr>
        <p:spPr>
          <a:xfrm>
            <a:off x="3057518" y="3710160"/>
            <a:ext cx="2606906" cy="83734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Modificación del Sistema General de Riesgos Laborales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Line 18"/>
          <p:cNvSpPr/>
          <p:nvPr/>
        </p:nvSpPr>
        <p:spPr>
          <a:xfrm flipH="1">
            <a:off x="5807596" y="3016643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adroTexto 1"/>
          <p:cNvSpPr txBox="1"/>
          <p:nvPr/>
        </p:nvSpPr>
        <p:spPr>
          <a:xfrm>
            <a:off x="2952309" y="4827600"/>
            <a:ext cx="1188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Programa Salud Ocupacional</a:t>
            </a:r>
            <a:endParaRPr lang="es-CO" sz="14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441371" y="4827600"/>
            <a:ext cx="1188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Sistema de Gestión SST</a:t>
            </a:r>
            <a:endParaRPr lang="es-CO" sz="1400" dirty="0"/>
          </a:p>
        </p:txBody>
      </p:sp>
      <p:sp>
        <p:nvSpPr>
          <p:cNvPr id="3" name="Flecha derecha 2"/>
          <p:cNvSpPr/>
          <p:nvPr/>
        </p:nvSpPr>
        <p:spPr>
          <a:xfrm>
            <a:off x="4107128" y="5024884"/>
            <a:ext cx="453824" cy="270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2632" y="5601471"/>
            <a:ext cx="552958" cy="560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9044" y="5620592"/>
            <a:ext cx="648209" cy="6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957400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56296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ASPECTOS GENERALES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1014480" y="3610080"/>
            <a:ext cx="3214800" cy="135024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Proceso lógico por etapas, basado en la mejora continua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1824026" y="2982960"/>
            <a:ext cx="159535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SG-SST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433123" y="2982960"/>
            <a:ext cx="1908770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Liderado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5056310" y="2982960"/>
            <a:ext cx="183182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2800" b="1" spc="-1" dirty="0">
                <a:solidFill>
                  <a:srgbClr val="FFFFFF"/>
                </a:solidFill>
                <a:latin typeface="Futura Md BT"/>
              </a:rPr>
              <a:t>Objetivo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306680" y="2981160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9052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4487760" y="3610080"/>
            <a:ext cx="3214800" cy="246747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Anticipar</a:t>
            </a: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, reconocer, evaluar y controlar los riesgos que puedan afectar la seguridad y la salud en el trabajo.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7986600" y="3610080"/>
            <a:ext cx="3214800" cy="181190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Empleador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endParaRPr lang="es-MX" sz="2400" spc="-1" dirty="0">
              <a:solidFill>
                <a:srgbClr val="5A5A5C"/>
              </a:solidFill>
              <a:latin typeface="Myriad Arabic"/>
            </a:endParaRP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</a:rPr>
              <a:t>Decreto 1072 de 2015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 descr="Procedimiento lógico y por etapas para la mejora continua: PHVA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AEBED"/>
              </a:clrFrom>
              <a:clrTo>
                <a:srgbClr val="EAEB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80" y="4666574"/>
            <a:ext cx="2328115" cy="19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957400"/>
            <a:ext cx="19940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798068" y="29560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476000" y="1533655"/>
            <a:ext cx="97254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ES" sz="4000" b="1" spc="-1" dirty="0">
                <a:solidFill>
                  <a:srgbClr val="5A5A5C"/>
                </a:solidFill>
                <a:latin typeface="Futura Md BT"/>
              </a:rPr>
              <a:t>A</a:t>
            </a:r>
            <a:r>
              <a:rPr lang="es-CO" sz="4000" b="1" spc="-1" dirty="0">
                <a:solidFill>
                  <a:srgbClr val="5A5A5C"/>
                </a:solidFill>
                <a:latin typeface="Futura Md BT"/>
              </a:rPr>
              <a:t>FILIACIONES A SEGURIDAD SOCIAL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992188" y="3832725"/>
            <a:ext cx="3214800" cy="269644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El trabajador elige la EPS a la cual desea pertenecer. 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</a:rPr>
              <a:t>Así mismo afiliar a su hijos, </a:t>
            </a:r>
            <a:r>
              <a:rPr lang="es-MX" sz="2400" spc="-1" dirty="0" err="1">
                <a:solidFill>
                  <a:srgbClr val="5A5A5C"/>
                </a:solidFill>
                <a:latin typeface="Myriad Arabic"/>
              </a:rPr>
              <a:t>compañer</a:t>
            </a: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@ permanente o padres en el caso de ser soltero.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2094792" y="2962359"/>
            <a:ext cx="92997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EPS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9112306" y="2982959"/>
            <a:ext cx="971654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ARL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4871065" y="3001777"/>
            <a:ext cx="2451457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2800" b="1" spc="-1" dirty="0">
                <a:solidFill>
                  <a:srgbClr val="FFFFFF"/>
                </a:solidFill>
                <a:latin typeface="Futura Md BT"/>
              </a:rPr>
              <a:t>PENSIÓN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294586" y="2981160"/>
            <a:ext cx="40534" cy="354801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9052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4548961" y="4434580"/>
            <a:ext cx="3214800" cy="135024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El trabajador elige el Fondo de Pensión a la cual desea pertenecer.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8101800" y="3883260"/>
            <a:ext cx="3214800" cy="75931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ES" sz="2400" spc="-1" dirty="0">
                <a:solidFill>
                  <a:srgbClr val="5A5A5C"/>
                </a:solidFill>
                <a:latin typeface="Myriad Arabic"/>
              </a:rPr>
              <a:t>Lo asigna el empleador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Picture 2" descr="Positiva Compañía de Seguros - Portal">
            <a:extLst>
              <a:ext uri="{FF2B5EF4-FFF2-40B4-BE49-F238E27FC236}">
                <a16:creationId xmlns:a16="http://schemas.microsoft.com/office/drawing/2014/main" id="{27630C3C-AD90-481C-B247-CC163530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88" y="4621996"/>
            <a:ext cx="2256881" cy="56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2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-720" y="3028940"/>
            <a:ext cx="455526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OBJETIVOS DEL SG-SST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15647029"/>
              </p:ext>
            </p:extLst>
          </p:nvPr>
        </p:nvGraphicFramePr>
        <p:xfrm>
          <a:off x="4554541" y="91474"/>
          <a:ext cx="7294559" cy="6461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0575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46890" y="1310973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RESPONSABILIDADES EN SST</a:t>
            </a:r>
          </a:p>
        </p:txBody>
      </p:sp>
      <p:sp>
        <p:nvSpPr>
          <p:cNvPr id="120" name="CustomShape 22"/>
          <p:cNvSpPr/>
          <p:nvPr/>
        </p:nvSpPr>
        <p:spPr>
          <a:xfrm>
            <a:off x="1030320" y="2255745"/>
            <a:ext cx="10058400" cy="762483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Procurar el cuidado integral de su salud.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Suministrar información clara, veraz y completa sobre su estado de salud.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Cumplir las normas, reglamentos e instrucciones del SG-SST.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Informar oportunamente los peligros y riesgos latentes en su sitio de trabajo.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Uso obligatorio de los elementos de protección personal 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Portar dotación y EPP completos, limpios y en buen estado.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Portar el carnet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906233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46890" y="1135726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RESPONSABILIDADES EN SST</a:t>
            </a:r>
          </a:p>
        </p:txBody>
      </p:sp>
      <p:sp>
        <p:nvSpPr>
          <p:cNvPr id="120" name="CustomShape 22"/>
          <p:cNvSpPr/>
          <p:nvPr/>
        </p:nvSpPr>
        <p:spPr>
          <a:xfrm>
            <a:off x="1079640" y="1909859"/>
            <a:ext cx="10058400" cy="45352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Reportar oportunamente los incidentes, accidentes de trabajo y enfermedades laborales.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Participar en las investigaciones de incidentes, accidentes de trabajo y enfermedades laborales según se requiera.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Formular iniciativas que permitan el control de riesgos en su lugar de trabajo.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Participar en las actividades de capacitación en seguridad y salud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Participar y contribuir al cumplimiento de los objetivos del SG-SST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Cumplir con lineamientos de bioseguridad emitidos por la empresa en el contexto de la pandemia por COVID-19</a:t>
            </a:r>
          </a:p>
          <a:p>
            <a:pPr marL="514350" indent="-514350" algn="just">
              <a:spcBef>
                <a:spcPts val="998"/>
              </a:spcBef>
              <a:buFont typeface="+mj-lt"/>
              <a:buAutoNum type="arabicPeriod" startAt="8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0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000235" y="1333440"/>
            <a:ext cx="794397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RECURSOS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7128FFC-1CF6-4AE8-A251-9F22C4998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092697"/>
              </p:ext>
            </p:extLst>
          </p:nvPr>
        </p:nvGraphicFramePr>
        <p:xfrm>
          <a:off x="2386462" y="2314384"/>
          <a:ext cx="7224278" cy="3636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2494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34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3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5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6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7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8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9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0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1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2295359" y="2137127"/>
            <a:ext cx="8185071" cy="23105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spcBef>
                <a:spcPts val="2398"/>
              </a:spcBef>
            </a:pPr>
            <a:r>
              <a:rPr lang="es-ES" sz="4800" b="1" strike="noStrike" spc="-1" dirty="0">
                <a:solidFill>
                  <a:srgbClr val="5A5A5C"/>
                </a:solidFill>
                <a:latin typeface="Futura Md BT"/>
              </a:rPr>
              <a:t>SISTEMA DE GESTIÓN DE LA SEGURIDAD Y SALUD EN EL TRABAJO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6997A8-E25F-452C-BD56-62BCB2F05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51" y="4759200"/>
            <a:ext cx="1783080" cy="12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0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1037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1577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47070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1959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45339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233500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562960" y="22115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2115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pc="-1" dirty="0">
                <a:solidFill>
                  <a:srgbClr val="5A5A5C"/>
                </a:solidFill>
                <a:latin typeface="Futura Md BT"/>
              </a:rPr>
              <a:t>COMITÉS EMPRESARIALES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989100" y="3095512"/>
            <a:ext cx="3214800" cy="25147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 Representante del empleador y suplente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 representante de los trabajadores y suplente (Votación secreta)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Vigencia 2 años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Reuniones mensuales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1676192" y="2192663"/>
            <a:ext cx="1684394" cy="4638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2400" b="1" spc="-1" dirty="0">
                <a:solidFill>
                  <a:srgbClr val="FFFFFF"/>
                </a:solidFill>
                <a:latin typeface="Futura Md BT"/>
              </a:rPr>
              <a:t>COPASST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388639" y="2224621"/>
            <a:ext cx="191276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1600" b="1" strike="noStrike" spc="-1" dirty="0">
                <a:solidFill>
                  <a:srgbClr val="FFFFFF"/>
                </a:solidFill>
                <a:latin typeface="Futura Md BT"/>
              </a:rPr>
              <a:t>BRIGADA DE EMERGENCIA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4985999" y="2230574"/>
            <a:ext cx="1845008" cy="586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1600" b="1" spc="-1" dirty="0">
                <a:solidFill>
                  <a:srgbClr val="FFFFFF"/>
                </a:solidFill>
                <a:latin typeface="Futura Md BT"/>
              </a:rPr>
              <a:t>CONVIVENCIA LABORAL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306680" y="2257260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1813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1"/>
          <p:cNvSpPr/>
          <p:nvPr/>
        </p:nvSpPr>
        <p:spPr>
          <a:xfrm>
            <a:off x="7999740" y="3170530"/>
            <a:ext cx="3214800" cy="129901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Primeros auxilios.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Evacuación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Control de conatos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CustomShape 14"/>
          <p:cNvSpPr/>
          <p:nvPr/>
        </p:nvSpPr>
        <p:spPr>
          <a:xfrm>
            <a:off x="4486500" y="3110045"/>
            <a:ext cx="3214800" cy="25147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 Representante del empleador y suplente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  <a:ea typeface="Myriad Arabic"/>
              </a:rPr>
              <a:t>Un representante de los trabajadores y suplente (Votación secreta)</a:t>
            </a: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b="0" strike="noStrike" spc="-1" dirty="0">
                <a:solidFill>
                  <a:srgbClr val="5A5A5C"/>
                </a:solidFill>
                <a:latin typeface="Myriad Arabic"/>
              </a:rPr>
              <a:t>Vigencia 2 años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000" spc="-1" dirty="0">
                <a:solidFill>
                  <a:srgbClr val="5A5A5C"/>
                </a:solidFill>
                <a:latin typeface="Myriad Arabic"/>
              </a:rPr>
              <a:t>Reuniones cada 3 meses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62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2407500" y="139392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4000" b="1" spc="-1" dirty="0">
                <a:solidFill>
                  <a:srgbClr val="505052"/>
                </a:solidFill>
                <a:latin typeface="Futura Md BT"/>
              </a:rPr>
              <a:t>PELIGRO Y RIESGO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6" name="1 Diagrama"/>
          <p:cNvGraphicFramePr/>
          <p:nvPr>
            <p:extLst>
              <p:ext uri="{D42A27DB-BD31-4B8C-83A1-F6EECF244321}">
                <p14:modId xmlns:p14="http://schemas.microsoft.com/office/powerpoint/2010/main" val="2056461625"/>
              </p:ext>
            </p:extLst>
          </p:nvPr>
        </p:nvGraphicFramePr>
        <p:xfrm>
          <a:off x="647772" y="2673180"/>
          <a:ext cx="8050276" cy="3441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2" descr="Resultado de imagen para que es peligr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r="17028"/>
          <a:stretch/>
        </p:blipFill>
        <p:spPr bwMode="auto">
          <a:xfrm>
            <a:off x="9131400" y="2227320"/>
            <a:ext cx="2197932" cy="1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n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r="6244"/>
          <a:stretch/>
        </p:blipFill>
        <p:spPr bwMode="auto">
          <a:xfrm>
            <a:off x="9055264" y="4864092"/>
            <a:ext cx="2671192" cy="12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9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295400" y="1393920"/>
            <a:ext cx="100941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4000" b="1" spc="-1" dirty="0">
                <a:solidFill>
                  <a:srgbClr val="505052"/>
                </a:solidFill>
                <a:latin typeface="Futura Md BT"/>
              </a:rPr>
              <a:t>PELIGROS ASOCIADOS A LA LABOR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Marcador de contenido 2"/>
          <p:cNvSpPr txBox="1">
            <a:spLocks/>
          </p:cNvSpPr>
          <p:nvPr/>
        </p:nvSpPr>
        <p:spPr>
          <a:xfrm>
            <a:off x="2591287" y="3680797"/>
            <a:ext cx="1288199" cy="59820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/>
              <a:t>Riesgo Biológico</a:t>
            </a:r>
            <a:endParaRPr lang="es-CO" dirty="0"/>
          </a:p>
        </p:txBody>
      </p:sp>
      <p:pic>
        <p:nvPicPr>
          <p:cNvPr id="21" name="Picture 2" descr="Amazon.com: Pegatina de riesgo biológico – calcomanía – troquelada –  símbolo de peligro biológico – rojo 1.50 pulgadas x 1.35 pulgadas: 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99" y="2414522"/>
            <a:ext cx="1117283" cy="111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iesgo Eléctrico - Riesgos Laborales Informat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75" y="2447735"/>
            <a:ext cx="1211752" cy="105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contenido 2"/>
          <p:cNvSpPr txBox="1">
            <a:spLocks/>
          </p:cNvSpPr>
          <p:nvPr/>
        </p:nvSpPr>
        <p:spPr>
          <a:xfrm>
            <a:off x="4539728" y="3680797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Eléctrico</a:t>
            </a:r>
            <a:endParaRPr lang="es-CO" dirty="0"/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6488169" y="3680797"/>
            <a:ext cx="1518936" cy="598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Biomecánico</a:t>
            </a:r>
            <a:endParaRPr lang="es-CO" dirty="0"/>
          </a:p>
        </p:txBody>
      </p:sp>
      <p:pic>
        <p:nvPicPr>
          <p:cNvPr id="25" name="Picture 8" descr="Riesgo quimico: vectores, gráficos, imágenes vectoriales | Depositphotos®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1" t="10110" r="11814" b="12425"/>
          <a:stretch/>
        </p:blipFill>
        <p:spPr bwMode="auto">
          <a:xfrm>
            <a:off x="8667346" y="2360868"/>
            <a:ext cx="1343412" cy="11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Marcador de contenido 2"/>
          <p:cNvSpPr txBox="1">
            <a:spLocks/>
          </p:cNvSpPr>
          <p:nvPr/>
        </p:nvSpPr>
        <p:spPr>
          <a:xfrm>
            <a:off x="8667346" y="3675125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Químico</a:t>
            </a:r>
            <a:endParaRPr lang="es-CO" dirty="0"/>
          </a:p>
        </p:txBody>
      </p:sp>
      <p:pic>
        <p:nvPicPr>
          <p:cNvPr id="28" name="Picture 10" descr="Sistema de Gestión de Seguridad y Salud en el trabajo :: SELECAP S.A.S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4" r="51393"/>
          <a:stretch/>
        </p:blipFill>
        <p:spPr bwMode="auto">
          <a:xfrm>
            <a:off x="2743771" y="4511601"/>
            <a:ext cx="1041711" cy="103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Sistema de Gestión de Seguridad y Salud en el trabajo :: SELECAP S.A.S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4" b="51058"/>
          <a:stretch/>
        </p:blipFill>
        <p:spPr bwMode="auto">
          <a:xfrm>
            <a:off x="6725083" y="2482919"/>
            <a:ext cx="1045106" cy="10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arcador de contenido 2"/>
          <p:cNvSpPr txBox="1">
            <a:spLocks/>
          </p:cNvSpPr>
          <p:nvPr/>
        </p:nvSpPr>
        <p:spPr>
          <a:xfrm>
            <a:off x="2591287" y="5627813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Mecánico</a:t>
            </a:r>
            <a:endParaRPr lang="es-CO" dirty="0"/>
          </a:p>
        </p:txBody>
      </p:sp>
      <p:sp>
        <p:nvSpPr>
          <p:cNvPr id="31" name="Marcador de contenido 2"/>
          <p:cNvSpPr txBox="1">
            <a:spLocks/>
          </p:cNvSpPr>
          <p:nvPr/>
        </p:nvSpPr>
        <p:spPr>
          <a:xfrm>
            <a:off x="4539728" y="5627813"/>
            <a:ext cx="1288199" cy="59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Ruido</a:t>
            </a:r>
            <a:endParaRPr lang="es-CO" dirty="0"/>
          </a:p>
        </p:txBody>
      </p:sp>
      <p:sp>
        <p:nvSpPr>
          <p:cNvPr id="33" name="Marcador de contenido 2"/>
          <p:cNvSpPr txBox="1">
            <a:spLocks/>
          </p:cNvSpPr>
          <p:nvPr/>
        </p:nvSpPr>
        <p:spPr>
          <a:xfrm>
            <a:off x="6523801" y="5826893"/>
            <a:ext cx="1508784" cy="505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sz="2000" dirty="0"/>
              <a:t>Riesgo Incendio</a:t>
            </a:r>
            <a:endParaRPr lang="es-CO" sz="2000" dirty="0"/>
          </a:p>
        </p:txBody>
      </p:sp>
      <p:pic>
        <p:nvPicPr>
          <p:cNvPr id="35" name="Picture 14" descr="Señal / Cartel de Riesgo de incendio | Seguridad Ríos y Ortiz S.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b="10436"/>
          <a:stretch/>
        </p:blipFill>
        <p:spPr bwMode="auto">
          <a:xfrm>
            <a:off x="6658620" y="4567310"/>
            <a:ext cx="1197421" cy="10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085" y="4650174"/>
            <a:ext cx="1031070" cy="902186"/>
          </a:xfrm>
          <a:prstGeom prst="rect">
            <a:avLst/>
          </a:prstGeom>
        </p:spPr>
      </p:pic>
      <p:sp>
        <p:nvSpPr>
          <p:cNvPr id="36" name="Marcador de contenido 2"/>
          <p:cNvSpPr txBox="1">
            <a:spLocks/>
          </p:cNvSpPr>
          <p:nvPr/>
        </p:nvSpPr>
        <p:spPr>
          <a:xfrm>
            <a:off x="8539440" y="5699892"/>
            <a:ext cx="2028114" cy="867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MX" dirty="0"/>
              <a:t>Riesgo Caída mismo nivel</a:t>
            </a:r>
            <a:endParaRPr lang="es-CO" dirty="0"/>
          </a:p>
        </p:txBody>
      </p:sp>
      <p:pic>
        <p:nvPicPr>
          <p:cNvPr id="2052" name="Picture 4" descr="RIESGO PÚBLICO E IDENTIFICACIÓN DE AMENAZAS | PSICOLOGÍA JURÍDICA Y FOREN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27" y="4593512"/>
            <a:ext cx="1425575" cy="133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gatina Peligro - ruido - Prevención de riesgos laboral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38" y="4576756"/>
            <a:ext cx="1139825" cy="96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49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2407500" y="139392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INCIDENTE DE TRABAJO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696420" y="2600670"/>
            <a:ext cx="788706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lvl="0">
              <a:defRPr/>
            </a:pPr>
            <a:r>
              <a:rPr lang="es-CO" sz="2400" dirty="0"/>
              <a:t>Todo suceso ocurrido durante el trabajo o en relación con él, en que el trabajador casi sufre una lesión.</a:t>
            </a:r>
            <a:endParaRPr lang="es-CO" sz="2400" dirty="0">
              <a:ea typeface="Times New Roman"/>
              <a:cs typeface="Times New Roman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49" y="1944396"/>
            <a:ext cx="2759129" cy="3362688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58" y="3625740"/>
            <a:ext cx="5912742" cy="289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90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552450" y="1393920"/>
            <a:ext cx="10993528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¿</a:t>
            </a:r>
            <a:r>
              <a:rPr lang="es-CO" sz="3600" b="1" strike="noStrike" spc="-1" dirty="0">
                <a:solidFill>
                  <a:srgbClr val="505052"/>
                </a:solidFill>
                <a:latin typeface="Futura Md BT"/>
              </a:rPr>
              <a:t>CÓMO REPORTAR LOS INCIDENTE DE TRABAJO?</a:t>
            </a:r>
            <a:endParaRPr lang="en-US" sz="36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0" y="2265480"/>
            <a:ext cx="11031233" cy="43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1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324000" y="224679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ENFERMEDAD LABORAL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794280" y="3151860"/>
            <a:ext cx="528138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 lnSpcReduction="10000"/>
          </a:bodyPr>
          <a:lstStyle/>
          <a:p>
            <a:pPr lvl="0">
              <a:defRPr/>
            </a:pPr>
            <a:r>
              <a:rPr lang="es-MX" sz="2400" dirty="0"/>
              <a:t>Estado patológico que sobreviene como consecuencia del trabajo desempeñado por un periodo de tiempo. </a:t>
            </a: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319" y="399569"/>
            <a:ext cx="4392961" cy="62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9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2407500" y="1393920"/>
            <a:ext cx="898200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CO" sz="4000" b="1" strike="noStrike" spc="-1" dirty="0">
                <a:solidFill>
                  <a:srgbClr val="505052"/>
                </a:solidFill>
                <a:latin typeface="Futura Md BT"/>
              </a:rPr>
              <a:t>ACCIDENTE DE TRABAJO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696420" y="2600670"/>
            <a:ext cx="788706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algn="just">
              <a:lnSpc>
                <a:spcPct val="90000"/>
              </a:lnSpc>
              <a:spcBef>
                <a:spcPts val="998"/>
              </a:spcBef>
            </a:pPr>
            <a:r>
              <a:rPr lang="es-CO" sz="2400" dirty="0"/>
              <a:t>Todo suceso repentino que sobrevenga por causa o en ocasión del trabajo, y que produzca en el trabajador una lesión orgánica, una perturbación funcional o psiquiátrica, una invalidez o la muerte.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718" y="1791540"/>
            <a:ext cx="2990283" cy="3271835"/>
          </a:xfrm>
          <a:prstGeom prst="rect">
            <a:avLst/>
          </a:prstGeom>
        </p:spPr>
      </p:pic>
      <p:sp>
        <p:nvSpPr>
          <p:cNvPr id="2" name="Rectángulo redondeado 1"/>
          <p:cNvSpPr/>
          <p:nvPr/>
        </p:nvSpPr>
        <p:spPr>
          <a:xfrm>
            <a:off x="1498696" y="4445100"/>
            <a:ext cx="7002330" cy="1474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2000" dirty="0"/>
              <a:t>"Por causa" es una relación indirecta con el trabajo con todos los hechos extra laborales que produzcan el accidente de trabajo"; que "Con ocasión del trabajo" significa en síntesis trabajado".</a:t>
            </a:r>
          </a:p>
        </p:txBody>
      </p:sp>
    </p:spTree>
    <p:extLst>
      <p:ext uri="{BB962C8B-B14F-4D97-AF65-F5344CB8AC3E}">
        <p14:creationId xmlns:p14="http://schemas.microsoft.com/office/powerpoint/2010/main" val="26490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5135400" y="2957400"/>
            <a:ext cx="1671840" cy="581040"/>
          </a:xfrm>
          <a:custGeom>
            <a:avLst/>
            <a:gdLst/>
            <a:ahLst/>
            <a:cxnLst/>
            <a:rect l="0" t="0" r="r" b="b"/>
            <a:pathLst>
              <a:path w="4646" h="1616">
                <a:moveTo>
                  <a:pt x="269" y="0"/>
                </a:moveTo>
                <a:lnTo>
                  <a:pt x="269" y="0"/>
                </a:lnTo>
                <a:cubicBezTo>
                  <a:pt x="222" y="0"/>
                  <a:pt x="176" y="12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2" y="176"/>
                  <a:pt x="0" y="222"/>
                  <a:pt x="0" y="269"/>
                </a:cubicBezTo>
                <a:lnTo>
                  <a:pt x="0" y="1345"/>
                </a:lnTo>
                <a:lnTo>
                  <a:pt x="0" y="1346"/>
                </a:lnTo>
                <a:cubicBezTo>
                  <a:pt x="0" y="1393"/>
                  <a:pt x="12" y="1439"/>
                  <a:pt x="36" y="1480"/>
                </a:cubicBezTo>
                <a:cubicBezTo>
                  <a:pt x="60" y="1521"/>
                  <a:pt x="94" y="1555"/>
                  <a:pt x="135" y="1579"/>
                </a:cubicBezTo>
                <a:cubicBezTo>
                  <a:pt x="176" y="1603"/>
                  <a:pt x="222" y="1615"/>
                  <a:pt x="269" y="1615"/>
                </a:cubicBezTo>
                <a:lnTo>
                  <a:pt x="4375" y="1614"/>
                </a:lnTo>
                <a:lnTo>
                  <a:pt x="4376" y="1615"/>
                </a:lnTo>
                <a:cubicBezTo>
                  <a:pt x="4423" y="1615"/>
                  <a:pt x="4469" y="1603"/>
                  <a:pt x="4510" y="1579"/>
                </a:cubicBezTo>
                <a:cubicBezTo>
                  <a:pt x="4551" y="1555"/>
                  <a:pt x="4585" y="1521"/>
                  <a:pt x="4609" y="1480"/>
                </a:cubicBezTo>
                <a:cubicBezTo>
                  <a:pt x="4633" y="1439"/>
                  <a:pt x="4645" y="1393"/>
                  <a:pt x="4645" y="1346"/>
                </a:cubicBezTo>
                <a:lnTo>
                  <a:pt x="4645" y="269"/>
                </a:lnTo>
                <a:lnTo>
                  <a:pt x="4645" y="269"/>
                </a:lnTo>
                <a:lnTo>
                  <a:pt x="4645" y="269"/>
                </a:lnTo>
                <a:cubicBezTo>
                  <a:pt x="4645" y="222"/>
                  <a:pt x="4633" y="176"/>
                  <a:pt x="4609" y="135"/>
                </a:cubicBezTo>
                <a:cubicBezTo>
                  <a:pt x="4585" y="94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9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856296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1724040" y="2935440"/>
            <a:ext cx="1671480" cy="579240"/>
          </a:xfrm>
          <a:custGeom>
            <a:avLst/>
            <a:gdLst/>
            <a:ahLst/>
            <a:cxnLst/>
            <a:rect l="0" t="0" r="r" b="b"/>
            <a:pathLst>
              <a:path w="4645" h="1611">
                <a:moveTo>
                  <a:pt x="268" y="0"/>
                </a:moveTo>
                <a:lnTo>
                  <a:pt x="268" y="0"/>
                </a:lnTo>
                <a:cubicBezTo>
                  <a:pt x="221" y="0"/>
                  <a:pt x="175" y="12"/>
                  <a:pt x="134" y="36"/>
                </a:cubicBezTo>
                <a:cubicBezTo>
                  <a:pt x="93" y="60"/>
                  <a:pt x="60" y="93"/>
                  <a:pt x="36" y="134"/>
                </a:cubicBezTo>
                <a:cubicBezTo>
                  <a:pt x="12" y="175"/>
                  <a:pt x="0" y="221"/>
                  <a:pt x="0" y="268"/>
                </a:cubicBezTo>
                <a:lnTo>
                  <a:pt x="0" y="1341"/>
                </a:lnTo>
                <a:lnTo>
                  <a:pt x="0" y="1342"/>
                </a:lnTo>
                <a:cubicBezTo>
                  <a:pt x="0" y="1389"/>
                  <a:pt x="12" y="1435"/>
                  <a:pt x="36" y="1476"/>
                </a:cubicBezTo>
                <a:cubicBezTo>
                  <a:pt x="60" y="1517"/>
                  <a:pt x="93" y="1550"/>
                  <a:pt x="134" y="1574"/>
                </a:cubicBezTo>
                <a:cubicBezTo>
                  <a:pt x="175" y="1598"/>
                  <a:pt x="221" y="1610"/>
                  <a:pt x="268" y="1610"/>
                </a:cubicBezTo>
                <a:lnTo>
                  <a:pt x="4375" y="1610"/>
                </a:lnTo>
                <a:lnTo>
                  <a:pt x="4376" y="1610"/>
                </a:lnTo>
                <a:cubicBezTo>
                  <a:pt x="4423" y="1610"/>
                  <a:pt x="4469" y="1598"/>
                  <a:pt x="4510" y="1574"/>
                </a:cubicBezTo>
                <a:cubicBezTo>
                  <a:pt x="4551" y="1550"/>
                  <a:pt x="4584" y="1517"/>
                  <a:pt x="4608" y="1476"/>
                </a:cubicBezTo>
                <a:cubicBezTo>
                  <a:pt x="4632" y="1435"/>
                  <a:pt x="4644" y="1389"/>
                  <a:pt x="4644" y="1342"/>
                </a:cubicBezTo>
                <a:lnTo>
                  <a:pt x="4644" y="268"/>
                </a:lnTo>
                <a:lnTo>
                  <a:pt x="4644" y="268"/>
                </a:lnTo>
                <a:lnTo>
                  <a:pt x="4644" y="268"/>
                </a:lnTo>
                <a:cubicBezTo>
                  <a:pt x="4644" y="221"/>
                  <a:pt x="4632" y="175"/>
                  <a:pt x="4608" y="134"/>
                </a:cubicBezTo>
                <a:cubicBezTo>
                  <a:pt x="4584" y="93"/>
                  <a:pt x="4551" y="60"/>
                  <a:pt x="4510" y="36"/>
                </a:cubicBezTo>
                <a:cubicBezTo>
                  <a:pt x="4469" y="12"/>
                  <a:pt x="4423" y="0"/>
                  <a:pt x="4376" y="0"/>
                </a:cubicBezTo>
                <a:lnTo>
                  <a:pt x="268" y="0"/>
                </a:lnTo>
              </a:path>
            </a:pathLst>
          </a:custGeom>
          <a:solidFill>
            <a:srgbClr val="5670A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1160340" y="1477820"/>
            <a:ext cx="100584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¿QUÉ HACER EN CASO DE AT?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1014480" y="3610080"/>
            <a:ext cx="3214800" cy="27629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  <a:ea typeface="Myriad Arabic"/>
              </a:rPr>
              <a:t>Verifique el estado de salu</a:t>
            </a: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d del accidentado.</a:t>
            </a:r>
          </a:p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b="0" strike="noStrike" spc="-1" dirty="0">
                <a:solidFill>
                  <a:srgbClr val="5A5A5C"/>
                </a:solidFill>
                <a:latin typeface="Myriad Arabic"/>
              </a:rPr>
              <a:t>Reporte inmediatamente al Director de RH y/o Gerente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1880323" y="2982960"/>
            <a:ext cx="148275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Paso 1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8657323" y="2982960"/>
            <a:ext cx="148275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Paso 3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5230843" y="2982960"/>
            <a:ext cx="1482756" cy="525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2800" b="1" strike="noStrike" spc="-1" dirty="0">
                <a:solidFill>
                  <a:srgbClr val="FFFFFF"/>
                </a:solidFill>
                <a:latin typeface="Futura Md BT"/>
              </a:rPr>
              <a:t>Paso 2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Line 18"/>
          <p:cNvSpPr/>
          <p:nvPr/>
        </p:nvSpPr>
        <p:spPr>
          <a:xfrm flipH="1">
            <a:off x="4306680" y="2981160"/>
            <a:ext cx="28440" cy="248940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9"/>
          <p:cNvSpPr/>
          <p:nvPr/>
        </p:nvSpPr>
        <p:spPr>
          <a:xfrm flipH="1">
            <a:off x="7805520" y="2905200"/>
            <a:ext cx="28440" cy="2489040"/>
          </a:xfrm>
          <a:prstGeom prst="line">
            <a:avLst/>
          </a:prstGeom>
          <a:ln w="6480" cap="sq">
            <a:solidFill>
              <a:srgbClr val="AFABA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0"/>
          <p:cNvSpPr/>
          <p:nvPr/>
        </p:nvSpPr>
        <p:spPr>
          <a:xfrm>
            <a:off x="4487760" y="3610080"/>
            <a:ext cx="3214800" cy="12025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Comuníquese a la ARL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7986600" y="3610080"/>
            <a:ext cx="3214800" cy="223663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s-MX" sz="2400" spc="-1" dirty="0">
                <a:solidFill>
                  <a:srgbClr val="5A5A5C"/>
                </a:solidFill>
                <a:latin typeface="Myriad Arabic"/>
              </a:rPr>
              <a:t>Diríjase a la Institución Prestadora de Salud asignado por la ARL para ser atendido por personal médico.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3128" r="36308"/>
          <a:stretch/>
        </p:blipFill>
        <p:spPr>
          <a:xfrm>
            <a:off x="4633560" y="4776451"/>
            <a:ext cx="2979691" cy="15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51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-360" y="-46080"/>
            <a:ext cx="12203640" cy="6945480"/>
            <a:chOff x="-360" y="-46080"/>
            <a:chExt cx="12203640" cy="6945480"/>
          </a:xfrm>
        </p:grpSpPr>
        <p:sp>
          <p:nvSpPr>
            <p:cNvPr id="133" name="CustomShape 2"/>
            <p:cNvSpPr/>
            <p:nvPr/>
          </p:nvSpPr>
          <p:spPr>
            <a:xfrm>
              <a:off x="10082520" y="4827600"/>
              <a:ext cx="2109600" cy="2033640"/>
            </a:xfrm>
            <a:custGeom>
              <a:avLst/>
              <a:gdLst/>
              <a:ahLst/>
              <a:cxnLst/>
              <a:rect l="l" t="t" r="r" b="b"/>
              <a:pathLst>
                <a:path w="2108719" h="2034074">
                  <a:moveTo>
                    <a:pt x="2108719" y="0"/>
                  </a:moveTo>
                  <a:lnTo>
                    <a:pt x="2108719" y="2015412"/>
                  </a:lnTo>
                  <a:lnTo>
                    <a:pt x="0" y="2034074"/>
                  </a:lnTo>
                  <a:lnTo>
                    <a:pt x="2108719" y="0"/>
                  </a:lnTo>
                  <a:close/>
                </a:path>
              </a:pathLst>
            </a:custGeom>
            <a:solidFill>
              <a:srgbClr val="C35C2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3"/>
            <p:cNvSpPr/>
            <p:nvPr/>
          </p:nvSpPr>
          <p:spPr>
            <a:xfrm>
              <a:off x="6070680" y="5882040"/>
              <a:ext cx="6121440" cy="1008000"/>
            </a:xfrm>
            <a:custGeom>
              <a:avLst/>
              <a:gdLst/>
              <a:ahLst/>
              <a:cxnLst/>
              <a:rect l="l" t="t" r="r" b="b"/>
              <a:pathLst>
                <a:path w="6120882" h="1007707">
                  <a:moveTo>
                    <a:pt x="0" y="989045"/>
                  </a:moveTo>
                  <a:lnTo>
                    <a:pt x="6120882" y="0"/>
                  </a:lnTo>
                  <a:lnTo>
                    <a:pt x="6120882" y="1007707"/>
                  </a:lnTo>
                  <a:lnTo>
                    <a:pt x="0" y="989045"/>
                  </a:lnTo>
                  <a:close/>
                </a:path>
              </a:pathLst>
            </a:custGeom>
            <a:solidFill>
              <a:srgbClr val="5A5A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"/>
            <p:cNvSpPr/>
            <p:nvPr/>
          </p:nvSpPr>
          <p:spPr>
            <a:xfrm>
              <a:off x="0" y="412560"/>
              <a:ext cx="2892240" cy="1193760"/>
            </a:xfrm>
            <a:custGeom>
              <a:avLst/>
              <a:gdLst/>
              <a:ahLst/>
              <a:cxnLst/>
              <a:rect l="l" t="t" r="r" b="b"/>
              <a:pathLst>
                <a:path w="2892490" h="1194318">
                  <a:moveTo>
                    <a:pt x="746449" y="1194318"/>
                  </a:moveTo>
                  <a:lnTo>
                    <a:pt x="0" y="746449"/>
                  </a:lnTo>
                  <a:lnTo>
                    <a:pt x="0" y="0"/>
                  </a:lnTo>
                  <a:lnTo>
                    <a:pt x="2892490" y="373224"/>
                  </a:lnTo>
                  <a:lnTo>
                    <a:pt x="746449" y="1194318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5"/>
            <p:cNvSpPr/>
            <p:nvPr/>
          </p:nvSpPr>
          <p:spPr>
            <a:xfrm flipH="1">
              <a:off x="-720" y="-17280"/>
              <a:ext cx="5978520" cy="979560"/>
            </a:xfrm>
            <a:custGeom>
              <a:avLst/>
              <a:gdLst/>
              <a:ahLst/>
              <a:cxnLst/>
              <a:rect l="l" t="t" r="r" b="b"/>
              <a:pathLst>
                <a:path w="6430780" h="944380">
                  <a:moveTo>
                    <a:pt x="794479" y="0"/>
                  </a:moveTo>
                  <a:lnTo>
                    <a:pt x="0" y="944380"/>
                  </a:lnTo>
                  <a:lnTo>
                    <a:pt x="6430780" y="14990"/>
                  </a:lnTo>
                  <a:lnTo>
                    <a:pt x="794479" y="0"/>
                  </a:lnTo>
                  <a:close/>
                </a:path>
              </a:pathLst>
            </a:custGeom>
            <a:solidFill>
              <a:srgbClr val="F1B7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6"/>
            <p:cNvSpPr/>
            <p:nvPr/>
          </p:nvSpPr>
          <p:spPr>
            <a:xfrm flipH="1">
              <a:off x="-720" y="0"/>
              <a:ext cx="5978520" cy="947520"/>
            </a:xfrm>
            <a:custGeom>
              <a:avLst/>
              <a:gdLst/>
              <a:ahLst/>
              <a:cxnLst/>
              <a:rect l="l" t="t" r="r" b="b"/>
              <a:pathLst>
                <a:path w="6430780" h="914400">
                  <a:moveTo>
                    <a:pt x="1723869" y="0"/>
                  </a:moveTo>
                  <a:lnTo>
                    <a:pt x="0" y="914400"/>
                  </a:lnTo>
                  <a:lnTo>
                    <a:pt x="6430780" y="29980"/>
                  </a:lnTo>
                  <a:lnTo>
                    <a:pt x="1723869" y="0"/>
                  </a:lnTo>
                  <a:close/>
                </a:path>
              </a:pathLst>
            </a:custGeom>
            <a:solidFill>
              <a:srgbClr val="F3C2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7"/>
            <p:cNvSpPr/>
            <p:nvPr/>
          </p:nvSpPr>
          <p:spPr>
            <a:xfrm>
              <a:off x="0" y="-46080"/>
              <a:ext cx="4815000" cy="1361880"/>
            </a:xfrm>
            <a:custGeom>
              <a:avLst/>
              <a:gdLst/>
              <a:ahLst/>
              <a:cxnLst/>
              <a:rect l="l" t="t" r="r" b="b"/>
              <a:pathLst>
                <a:path w="4814596" h="1362269">
                  <a:moveTo>
                    <a:pt x="0" y="727788"/>
                  </a:moveTo>
                  <a:lnTo>
                    <a:pt x="0" y="0"/>
                  </a:lnTo>
                  <a:lnTo>
                    <a:pt x="4814596" y="18661"/>
                  </a:lnTo>
                  <a:lnTo>
                    <a:pt x="2500604" y="1362269"/>
                  </a:lnTo>
                  <a:lnTo>
                    <a:pt x="0" y="727788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8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8"/>
            <p:cNvSpPr/>
            <p:nvPr/>
          </p:nvSpPr>
          <p:spPr>
            <a:xfrm>
              <a:off x="8285400" y="5430960"/>
              <a:ext cx="3917880" cy="1454040"/>
            </a:xfrm>
            <a:custGeom>
              <a:avLst/>
              <a:gdLst/>
              <a:ahLst/>
              <a:cxnLst/>
              <a:rect l="l" t="t" r="r" b="b"/>
              <a:pathLst>
                <a:path w="3918857" h="1455576">
                  <a:moveTo>
                    <a:pt x="3918857" y="0"/>
                  </a:moveTo>
                  <a:lnTo>
                    <a:pt x="0" y="1455576"/>
                  </a:lnTo>
                  <a:lnTo>
                    <a:pt x="3900196" y="1455576"/>
                  </a:lnTo>
                  <a:lnTo>
                    <a:pt x="3918857" y="0"/>
                  </a:ln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9"/>
            <p:cNvSpPr/>
            <p:nvPr/>
          </p:nvSpPr>
          <p:spPr>
            <a:xfrm>
              <a:off x="8002800" y="5918400"/>
              <a:ext cx="1530360" cy="971280"/>
            </a:xfrm>
            <a:custGeom>
              <a:avLst/>
              <a:gdLst/>
              <a:ahLst/>
              <a:cxnLst/>
              <a:rect l="l" t="t" r="r" b="b"/>
              <a:pathLst>
                <a:path w="1530220" h="970384">
                  <a:moveTo>
                    <a:pt x="0" y="951722"/>
                  </a:moveTo>
                  <a:lnTo>
                    <a:pt x="970383" y="0"/>
                  </a:lnTo>
                  <a:lnTo>
                    <a:pt x="1530220" y="970384"/>
                  </a:lnTo>
                  <a:lnTo>
                    <a:pt x="0" y="951722"/>
                  </a:lnTo>
                  <a:close/>
                </a:path>
              </a:pathLst>
            </a:custGeom>
            <a:gradFill rotWithShape="0">
              <a:gsLst>
                <a:gs pos="0">
                  <a:srgbClr val="DB8A2E"/>
                </a:gs>
                <a:gs pos="100000">
                  <a:srgbClr val="D07C29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41" name="Imagen 20"/>
            <p:cNvPicPr/>
            <p:nvPr/>
          </p:nvPicPr>
          <p:blipFill>
            <a:blip r:embed="rId2"/>
            <a:stretch/>
          </p:blipFill>
          <p:spPr>
            <a:xfrm rot="5400000">
              <a:off x="8370360" y="-1257840"/>
              <a:ext cx="2479680" cy="496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Imagen 22"/>
            <p:cNvPicPr/>
            <p:nvPr/>
          </p:nvPicPr>
          <p:blipFill>
            <a:blip r:embed="rId3"/>
            <a:stretch/>
          </p:blipFill>
          <p:spPr>
            <a:xfrm rot="16200000">
              <a:off x="1409760" y="2960280"/>
              <a:ext cx="2479680" cy="529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3" name="CustomShape 10"/>
            <p:cNvSpPr/>
            <p:nvPr/>
          </p:nvSpPr>
          <p:spPr>
            <a:xfrm>
              <a:off x="8582040" y="5278680"/>
              <a:ext cx="3616200" cy="1620720"/>
            </a:xfrm>
            <a:custGeom>
              <a:avLst/>
              <a:gdLst/>
              <a:ahLst/>
              <a:cxnLst/>
              <a:rect l="l" t="t" r="r" b="b"/>
              <a:pathLst>
                <a:path w="3616036" h="1620982">
                  <a:moveTo>
                    <a:pt x="0" y="1620982"/>
                  </a:moveTo>
                  <a:lnTo>
                    <a:pt x="3616036" y="1620982"/>
                  </a:lnTo>
                  <a:lnTo>
                    <a:pt x="3616036" y="623455"/>
                  </a:lnTo>
                  <a:lnTo>
                    <a:pt x="2784764" y="0"/>
                  </a:lnTo>
                  <a:lnTo>
                    <a:pt x="0" y="1620982"/>
                  </a:lnTo>
                  <a:close/>
                </a:path>
              </a:pathLst>
            </a:custGeom>
            <a:gradFill rotWithShape="0">
              <a:gsLst>
                <a:gs pos="0">
                  <a:srgbClr val="4F61A9"/>
                </a:gs>
                <a:gs pos="100000">
                  <a:srgbClr val="679CB8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6" name="TextShape 13"/>
          <p:cNvSpPr txBox="1"/>
          <p:nvPr/>
        </p:nvSpPr>
        <p:spPr>
          <a:xfrm>
            <a:off x="641641" y="2799588"/>
            <a:ext cx="10058400" cy="3829812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spcBef>
                <a:spcPts val="998"/>
              </a:spcBef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Todos tenemos la responsabilidad de reportar:</a:t>
            </a:r>
          </a:p>
          <a:p>
            <a:pPr algn="ctr">
              <a:spcBef>
                <a:spcPts val="998"/>
              </a:spcBef>
            </a:pPr>
            <a:endParaRPr lang="es-MX" sz="2800" spc="-1" dirty="0">
              <a:solidFill>
                <a:srgbClr val="5A5A5C"/>
              </a:solidFill>
              <a:latin typeface="Myriad Arabic"/>
              <a:ea typeface="Myriad Arabic"/>
            </a:endParaRP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AT – Incidentes</a:t>
            </a: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Condiciones inseguras</a:t>
            </a: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Comportamientos inseguros</a:t>
            </a:r>
          </a:p>
          <a:p>
            <a:pPr marL="457200" indent="-457200" algn="just"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s-MX" sz="2800" spc="-1" dirty="0">
                <a:solidFill>
                  <a:srgbClr val="5A5A5C"/>
                </a:solidFill>
                <a:latin typeface="Myriad Arabic"/>
                <a:ea typeface="Myriad Arabic"/>
              </a:rPr>
              <a:t>Condiciones de Salud</a:t>
            </a:r>
          </a:p>
        </p:txBody>
      </p:sp>
      <p:sp>
        <p:nvSpPr>
          <p:cNvPr id="147" name="CustomShape 14"/>
          <p:cNvSpPr/>
          <p:nvPr/>
        </p:nvSpPr>
        <p:spPr>
          <a:xfrm>
            <a:off x="2438280" y="1022889"/>
            <a:ext cx="731520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CO" sz="4000" b="1" strike="noStrike" spc="-1" dirty="0">
                <a:solidFill>
                  <a:srgbClr val="5A5A5C"/>
                </a:solidFill>
                <a:latin typeface="Futura Md BT"/>
              </a:rPr>
              <a:t>¿QUÉ MÁS PODEMOS REPORTAR?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08" y="1923036"/>
            <a:ext cx="2545512" cy="33506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Imagen 8"/>
          <p:cNvPicPr/>
          <p:nvPr/>
        </p:nvPicPr>
        <p:blipFill>
          <a:blip r:embed="rId2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1305000" y="2109600"/>
            <a:ext cx="5724450" cy="795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MX" sz="5000" b="1" spc="-1" dirty="0">
                <a:solidFill>
                  <a:srgbClr val="505052"/>
                </a:solidFill>
                <a:latin typeface="Futura Md BT"/>
              </a:rPr>
              <a:t>EXPRESIONES</a:t>
            </a:r>
            <a:endParaRPr lang="en-US" sz="5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1628850" y="3406320"/>
            <a:ext cx="6829350" cy="2892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Siempre lo he hecho así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Eso no sirve para nada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Solo como yo digo se hacen las cosas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Se como hacer mi trabajo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r>
              <a:rPr lang="es-MX" sz="2400" spc="-1" dirty="0">
                <a:solidFill>
                  <a:srgbClr val="5A5A5C"/>
                </a:solidFill>
                <a:latin typeface="Myriad Arabic"/>
                <a:ea typeface="Myriad Arabic"/>
              </a:rPr>
              <a:t>A mi… Nunca me va a pasar nada</a:t>
            </a:r>
          </a:p>
          <a:p>
            <a:pPr marL="342900" indent="-342900">
              <a:lnSpc>
                <a:spcPct val="90000"/>
              </a:lnSpc>
              <a:spcBef>
                <a:spcPts val="998"/>
              </a:spcBef>
              <a:buFont typeface="Wingdings" panose="05000000000000000000" pitchFamily="2" charset="2"/>
              <a:buChar char="v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49" y="2109600"/>
            <a:ext cx="4069556" cy="35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TEMA1: POLITICA SST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E726FC8-3601-4C4C-A30B-80D8C9244A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000" y="2176169"/>
            <a:ext cx="7379820" cy="6180154"/>
          </a:xfrm>
          <a:prstGeom prst="rect">
            <a:avLst/>
          </a:prstGeom>
        </p:spPr>
      </p:pic>
      <p:pic>
        <p:nvPicPr>
          <p:cNvPr id="1026" name="Picture 2" descr="Sistema de gestión de la seguridad y salud en el trabajo: obligados y no  obligados a implementarlo - Complementos">
            <a:extLst>
              <a:ext uri="{FF2B5EF4-FFF2-40B4-BE49-F238E27FC236}">
                <a16:creationId xmlns:a16="http://schemas.microsoft.com/office/drawing/2014/main" id="{08942A54-EBD1-4AEE-BDDF-D67C6F23E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480" y="2680510"/>
            <a:ext cx="3333890" cy="20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04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380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fld id="{ECA7CAE1-D9DA-496F-869B-39B12B5BBBD4}" type="datetime">
              <a:rPr lang="es-CO" sz="1200" b="0" strike="noStrike" spc="-1">
                <a:solidFill>
                  <a:srgbClr val="898989"/>
                </a:solidFill>
                <a:latin typeface="Calibri"/>
              </a:rPr>
              <a:t>15/09/2022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3"/>
          <p:cNvSpPr/>
          <p:nvPr/>
        </p:nvSpPr>
        <p:spPr>
          <a:xfrm>
            <a:off x="8610480" y="6356520"/>
            <a:ext cx="27432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/>
            <a:fld id="{94EC4A5E-5FC9-4965-A7A5-168C27D7B8D7}" type="slidenum">
              <a:rPr lang="es-CO" sz="1200" b="0" strike="noStrike" spc="-1">
                <a:solidFill>
                  <a:srgbClr val="898989"/>
                </a:solidFill>
                <a:latin typeface="Calibri"/>
              </a:rPr>
              <a:t>30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6" name="Imagen 6"/>
          <p:cNvPicPr/>
          <p:nvPr/>
        </p:nvPicPr>
        <p:blipFill>
          <a:blip r:embed="rId2"/>
          <a:stretch/>
        </p:blipFill>
        <p:spPr>
          <a:xfrm>
            <a:off x="-19080" y="122400"/>
            <a:ext cx="3517920" cy="562104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57240" y="6037200"/>
            <a:ext cx="12147480" cy="820800"/>
          </a:xfrm>
          <a:custGeom>
            <a:avLst/>
            <a:gdLst/>
            <a:ahLst/>
            <a:cxnLst/>
            <a:rect l="l" t="t" r="r" b="b"/>
            <a:pathLst>
              <a:path w="12148457" h="821093">
                <a:moveTo>
                  <a:pt x="12148457" y="821093"/>
                </a:moveTo>
                <a:lnTo>
                  <a:pt x="12148457" y="279918"/>
                </a:lnTo>
                <a:lnTo>
                  <a:pt x="0" y="0"/>
                </a:lnTo>
                <a:lnTo>
                  <a:pt x="0" y="821093"/>
                </a:lnTo>
                <a:lnTo>
                  <a:pt x="12148457" y="821093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5"/>
          <p:cNvSpPr/>
          <p:nvPr/>
        </p:nvSpPr>
        <p:spPr>
          <a:xfrm>
            <a:off x="9914040" y="919080"/>
            <a:ext cx="2278080" cy="1347840"/>
          </a:xfrm>
          <a:custGeom>
            <a:avLst/>
            <a:gdLst/>
            <a:ahLst/>
            <a:cxnLst/>
            <a:rect l="l" t="t" r="r" b="b"/>
            <a:pathLst>
              <a:path w="2278505" h="1349114">
                <a:moveTo>
                  <a:pt x="2278505" y="1349114"/>
                </a:moveTo>
                <a:lnTo>
                  <a:pt x="2278505" y="59960"/>
                </a:lnTo>
                <a:lnTo>
                  <a:pt x="0" y="0"/>
                </a:lnTo>
                <a:lnTo>
                  <a:pt x="14991" y="209862"/>
                </a:lnTo>
                <a:lnTo>
                  <a:pt x="2278505" y="1349114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958680" y="-14400"/>
            <a:ext cx="6431040" cy="94320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7"/>
          <p:cNvSpPr/>
          <p:nvPr/>
        </p:nvSpPr>
        <p:spPr>
          <a:xfrm>
            <a:off x="958680" y="0"/>
            <a:ext cx="6431040" cy="91440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8"/>
          <p:cNvSpPr/>
          <p:nvPr/>
        </p:nvSpPr>
        <p:spPr>
          <a:xfrm>
            <a:off x="10272600" y="0"/>
            <a:ext cx="1919520" cy="1424160"/>
          </a:xfrm>
          <a:custGeom>
            <a:avLst/>
            <a:gdLst/>
            <a:ahLst/>
            <a:cxnLst/>
            <a:rect l="l" t="t" r="r" b="b"/>
            <a:pathLst>
              <a:path w="1918741" h="1424065">
                <a:moveTo>
                  <a:pt x="0" y="1019331"/>
                </a:moveTo>
                <a:lnTo>
                  <a:pt x="1918741" y="1424065"/>
                </a:lnTo>
                <a:lnTo>
                  <a:pt x="1903751" y="0"/>
                </a:lnTo>
                <a:lnTo>
                  <a:pt x="89941" y="419724"/>
                </a:lnTo>
                <a:lnTo>
                  <a:pt x="0" y="1019331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4289400" y="0"/>
            <a:ext cx="7824960" cy="188928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10"/>
          <p:cNvSpPr/>
          <p:nvPr/>
        </p:nvSpPr>
        <p:spPr>
          <a:xfrm>
            <a:off x="3722760" y="-19080"/>
            <a:ext cx="8469360" cy="1528920"/>
          </a:xfrm>
          <a:custGeom>
            <a:avLst/>
            <a:gdLst/>
            <a:ahLst/>
            <a:cxnLst/>
            <a:rect l="l" t="t" r="r" b="b"/>
            <a:pathLst>
              <a:path w="8469442" h="1528997">
                <a:moveTo>
                  <a:pt x="0" y="0"/>
                </a:moveTo>
                <a:lnTo>
                  <a:pt x="8469442" y="14990"/>
                </a:lnTo>
                <a:lnTo>
                  <a:pt x="2563318" y="152899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11"/>
          <p:cNvSpPr/>
          <p:nvPr/>
        </p:nvSpPr>
        <p:spPr>
          <a:xfrm>
            <a:off x="4392720" y="5216400"/>
            <a:ext cx="2687400" cy="1641600"/>
          </a:xfrm>
          <a:custGeom>
            <a:avLst/>
            <a:gdLst/>
            <a:ahLst/>
            <a:cxnLst/>
            <a:rect l="l" t="t" r="r" b="b"/>
            <a:pathLst>
              <a:path w="2687217" h="1642187">
                <a:moveTo>
                  <a:pt x="597160" y="0"/>
                </a:moveTo>
                <a:lnTo>
                  <a:pt x="0" y="1567542"/>
                </a:lnTo>
                <a:lnTo>
                  <a:pt x="2687217" y="1642187"/>
                </a:lnTo>
                <a:lnTo>
                  <a:pt x="597160" y="0"/>
                </a:lnTo>
                <a:close/>
              </a:path>
            </a:pathLst>
          </a:custGeom>
          <a:gradFill rotWithShape="0">
            <a:gsLst>
              <a:gs pos="0">
                <a:srgbClr val="DC8D2E"/>
              </a:gs>
              <a:gs pos="100000">
                <a:srgbClr val="C9672A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12"/>
          <p:cNvSpPr/>
          <p:nvPr/>
        </p:nvSpPr>
        <p:spPr>
          <a:xfrm>
            <a:off x="0" y="4562640"/>
            <a:ext cx="3246480" cy="21272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45F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13"/>
          <p:cNvSpPr/>
          <p:nvPr/>
        </p:nvSpPr>
        <p:spPr>
          <a:xfrm>
            <a:off x="-1440" y="5346720"/>
            <a:ext cx="6605280" cy="1511280"/>
          </a:xfrm>
          <a:custGeom>
            <a:avLst/>
            <a:gdLst/>
            <a:ahLst/>
            <a:cxnLst/>
            <a:rect l="l" t="t" r="r" b="b"/>
            <a:pathLst>
              <a:path w="6606073" h="1511559">
                <a:moveTo>
                  <a:pt x="0" y="0"/>
                </a:moveTo>
                <a:lnTo>
                  <a:pt x="0" y="1511559"/>
                </a:lnTo>
                <a:lnTo>
                  <a:pt x="6606073" y="1511559"/>
                </a:lnTo>
                <a:lnTo>
                  <a:pt x="0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14"/>
          <p:cNvSpPr/>
          <p:nvPr/>
        </p:nvSpPr>
        <p:spPr>
          <a:xfrm>
            <a:off x="0" y="4759200"/>
            <a:ext cx="6102360" cy="2108160"/>
          </a:xfrm>
          <a:custGeom>
            <a:avLst/>
            <a:gdLst/>
            <a:ahLst/>
            <a:cxnLst/>
            <a:rect l="l" t="t" r="r" b="b"/>
            <a:pathLst>
              <a:path w="6102220" h="2108719">
                <a:moveTo>
                  <a:pt x="0" y="2108719"/>
                </a:moveTo>
                <a:lnTo>
                  <a:pt x="6102220" y="2108719"/>
                </a:lnTo>
                <a:lnTo>
                  <a:pt x="1007706" y="0"/>
                </a:lnTo>
                <a:lnTo>
                  <a:pt x="0" y="1026368"/>
                </a:lnTo>
                <a:lnTo>
                  <a:pt x="0" y="2108719"/>
                </a:lnTo>
                <a:close/>
              </a:path>
            </a:pathLst>
          </a:custGeom>
          <a:gradFill rotWithShape="0">
            <a:gsLst>
              <a:gs pos="0">
                <a:srgbClr val="4E60A7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15"/>
          <p:cNvSpPr/>
          <p:nvPr/>
        </p:nvSpPr>
        <p:spPr>
          <a:xfrm>
            <a:off x="3676680" y="2770200"/>
            <a:ext cx="4757760" cy="100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CO" sz="6000" b="1" strike="noStrike" spc="-1">
                <a:solidFill>
                  <a:srgbClr val="5A5A5C"/>
                </a:solidFill>
                <a:latin typeface="Futura Md BT"/>
              </a:rPr>
              <a:t>¡¡GRACIAS!!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6877855" y="-56998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815926" y="1253086"/>
            <a:ext cx="10761785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TEMA 2: HABITOS DE VIDA SALUDABLES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E8749201-BEB9-433D-A7C0-190866286EA1}"/>
              </a:ext>
            </a:extLst>
          </p:cNvPr>
          <p:cNvSpPr txBox="1">
            <a:spLocks/>
          </p:cNvSpPr>
          <p:nvPr/>
        </p:nvSpPr>
        <p:spPr>
          <a:xfrm>
            <a:off x="5060821" y="2315466"/>
            <a:ext cx="8596668" cy="3880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Evitemos las siguientes acciones:</a:t>
            </a:r>
          </a:p>
          <a:p>
            <a:pPr lvl="1"/>
            <a:r>
              <a:rPr lang="es-CO" dirty="0"/>
              <a:t>Consumo excesivo de cigarrillo y  alcohol.</a:t>
            </a:r>
          </a:p>
          <a:p>
            <a:pPr lvl="1"/>
            <a:r>
              <a:rPr lang="es-CO" dirty="0"/>
              <a:t>Estrés. </a:t>
            </a:r>
          </a:p>
          <a:p>
            <a:pPr lvl="1"/>
            <a:r>
              <a:rPr lang="es-CO" dirty="0"/>
              <a:t>Violencia intrafamiliar</a:t>
            </a:r>
          </a:p>
          <a:p>
            <a:pPr lvl="1"/>
            <a:r>
              <a:rPr lang="es-CO" dirty="0"/>
              <a:t>Malos </a:t>
            </a:r>
            <a:r>
              <a:rPr lang="es-CO" dirty="0" err="1"/>
              <a:t>habios</a:t>
            </a:r>
            <a:r>
              <a:rPr lang="es-CO" dirty="0"/>
              <a:t> alimentarios</a:t>
            </a:r>
          </a:p>
          <a:p>
            <a:pPr lvl="1"/>
            <a:r>
              <a:rPr lang="es-CO" dirty="0"/>
              <a:t>Sedentarismo</a:t>
            </a:r>
          </a:p>
          <a:p>
            <a:pPr lvl="1"/>
            <a:endParaRPr lang="es-CO" dirty="0"/>
          </a:p>
        </p:txBody>
      </p:sp>
      <p:pic>
        <p:nvPicPr>
          <p:cNvPr id="24" name="Picture 2" descr="Resultado de imagen para prevenir el consumo de tabaco">
            <a:extLst>
              <a:ext uri="{FF2B5EF4-FFF2-40B4-BE49-F238E27FC236}">
                <a16:creationId xmlns:a16="http://schemas.microsoft.com/office/drawing/2014/main" id="{083CD95D-3AA4-45DF-8E47-E6011F828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3" y="3438492"/>
            <a:ext cx="1388317" cy="131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n para violencia intrafamiliar">
            <a:extLst>
              <a:ext uri="{FF2B5EF4-FFF2-40B4-BE49-F238E27FC236}">
                <a16:creationId xmlns:a16="http://schemas.microsoft.com/office/drawing/2014/main" id="{B99FDC35-7784-405D-883A-0AF52473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286" y="4235154"/>
            <a:ext cx="2108159" cy="16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B6C68FB-934F-48B2-9DBD-50DB3E3F5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3251" y="5604914"/>
            <a:ext cx="1658124" cy="988137"/>
          </a:xfrm>
          <a:prstGeom prst="rect">
            <a:avLst/>
          </a:prstGeom>
        </p:spPr>
      </p:pic>
      <p:pic>
        <p:nvPicPr>
          <p:cNvPr id="27" name="Picture 6" descr="Resultado de imagen para sedentarismo">
            <a:extLst>
              <a:ext uri="{FF2B5EF4-FFF2-40B4-BE49-F238E27FC236}">
                <a16:creationId xmlns:a16="http://schemas.microsoft.com/office/drawing/2014/main" id="{2395C03B-D83D-4C8A-B422-CFE0DC1B1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9" r="18318"/>
          <a:stretch/>
        </p:blipFill>
        <p:spPr bwMode="auto">
          <a:xfrm>
            <a:off x="6182065" y="5100017"/>
            <a:ext cx="2200275" cy="13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BA40B10-CF37-4274-8995-E391496AB11F}"/>
              </a:ext>
            </a:extLst>
          </p:cNvPr>
          <p:cNvSpPr/>
          <p:nvPr/>
        </p:nvSpPr>
        <p:spPr>
          <a:xfrm>
            <a:off x="593303" y="2268359"/>
            <a:ext cx="4065343" cy="3697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2400" dirty="0"/>
              <a:t>Son hábitos y costumbres que cada persona realiza para lograr un desarrollo y un bienestar, sin atentar contra su propio equilibrio biológico y su relación con su ambiente natural, social y laboral. </a:t>
            </a:r>
          </a:p>
        </p:txBody>
      </p:sp>
    </p:spTree>
    <p:extLst>
      <p:ext uri="{BB962C8B-B14F-4D97-AF65-F5344CB8AC3E}">
        <p14:creationId xmlns:p14="http://schemas.microsoft.com/office/powerpoint/2010/main" val="140369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585747" y="844363"/>
            <a:ext cx="10761785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TIPS DE ALIMENTACIÓN SALUDABLE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26 Subtítulo">
            <a:extLst>
              <a:ext uri="{FF2B5EF4-FFF2-40B4-BE49-F238E27FC236}">
                <a16:creationId xmlns:a16="http://schemas.microsoft.com/office/drawing/2014/main" id="{857D07D8-EE3C-4D4C-A5AF-CE39BF0425C6}"/>
              </a:ext>
            </a:extLst>
          </p:cNvPr>
          <p:cNvSpPr txBox="1">
            <a:spLocks/>
          </p:cNvSpPr>
          <p:nvPr/>
        </p:nvSpPr>
        <p:spPr>
          <a:xfrm>
            <a:off x="426719" y="6013364"/>
            <a:ext cx="7108081" cy="686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b="1" i="1" dirty="0"/>
              <a:t>Pequeños cambios en la alimentación pueden generar un gran impacto en tu bienestar y tu salud.</a:t>
            </a:r>
            <a:endParaRPr lang="es-CO" b="1" i="1" dirty="0"/>
          </a:p>
          <a:p>
            <a:pPr>
              <a:defRPr/>
            </a:pPr>
            <a:endParaRPr lang="es-CO" b="1" i="1" dirty="0">
              <a:latin typeface="Microsoft PhagsPa" panose="020B0502040204020203" pitchFamily="34" charset="0"/>
            </a:endParaRPr>
          </a:p>
          <a:p>
            <a:pPr>
              <a:defRPr/>
            </a:pPr>
            <a:endParaRPr lang="es-CO" b="1" i="1" dirty="0">
              <a:latin typeface="Microsoft PhagsPa" panose="020B0502040204020203" pitchFamily="34" charset="0"/>
            </a:endParaRPr>
          </a:p>
          <a:p>
            <a:pPr>
              <a:defRPr/>
            </a:pPr>
            <a:endParaRPr lang="es-ES" b="1" i="1" dirty="0">
              <a:latin typeface="Microsoft PhagsPa" panose="020B0502040204020203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9A14509-A0C3-49D6-9253-8833AA864A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253502">
            <a:off x="797219" y="1648185"/>
            <a:ext cx="2850233" cy="2040167"/>
          </a:xfrm>
          <a:prstGeom prst="rect">
            <a:avLst/>
          </a:prstGeom>
        </p:spPr>
      </p:pic>
      <p:pic>
        <p:nvPicPr>
          <p:cNvPr id="17" name="Picture 4" descr="Mejora tu salud con el plato del buen comer | Aprende.com">
            <a:extLst>
              <a:ext uri="{FF2B5EF4-FFF2-40B4-BE49-F238E27FC236}">
                <a16:creationId xmlns:a16="http://schemas.microsoft.com/office/drawing/2014/main" id="{3AB7883E-269B-4283-A10F-484010A18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9" y="3155065"/>
            <a:ext cx="6262492" cy="270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 doblada 17">
            <a:extLst>
              <a:ext uri="{FF2B5EF4-FFF2-40B4-BE49-F238E27FC236}">
                <a16:creationId xmlns:a16="http://schemas.microsoft.com/office/drawing/2014/main" id="{CD4207F2-BA6B-4551-B513-330B1DD83EA2}"/>
              </a:ext>
            </a:extLst>
          </p:cNvPr>
          <p:cNvSpPr/>
          <p:nvPr/>
        </p:nvSpPr>
        <p:spPr>
          <a:xfrm rot="251207">
            <a:off x="9608702" y="2055621"/>
            <a:ext cx="1965722" cy="1565380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latin typeface="Microsoft PhagsPa" panose="020B0502040204020203" pitchFamily="34" charset="0"/>
              </a:rPr>
              <a:t>Que alimentarse bien no te afecte el bolsillo, consume frutas y verduras que estén en cosecha. </a:t>
            </a:r>
          </a:p>
        </p:txBody>
      </p:sp>
      <p:sp>
        <p:nvSpPr>
          <p:cNvPr id="19" name="Corchetes 18">
            <a:extLst>
              <a:ext uri="{FF2B5EF4-FFF2-40B4-BE49-F238E27FC236}">
                <a16:creationId xmlns:a16="http://schemas.microsoft.com/office/drawing/2014/main" id="{5453B14E-C32A-4BA2-B503-60FB33FD3FDF}"/>
              </a:ext>
            </a:extLst>
          </p:cNvPr>
          <p:cNvSpPr/>
          <p:nvPr/>
        </p:nvSpPr>
        <p:spPr>
          <a:xfrm rot="1259427">
            <a:off x="10191945" y="3985897"/>
            <a:ext cx="1845982" cy="141778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lang="es-CO" sz="1600" b="1" dirty="0">
                <a:latin typeface="Microsoft PhagsPa" panose="020B0502040204020203" pitchFamily="34" charset="0"/>
              </a:rPr>
              <a:t>Consume menos azucares, sal y alimentos </a:t>
            </a:r>
            <a:r>
              <a:rPr lang="es-CO" sz="1600" b="1" dirty="0" err="1">
                <a:latin typeface="Microsoft PhagsPa" panose="020B0502040204020203" pitchFamily="34" charset="0"/>
              </a:rPr>
              <a:t>ultraprocesados</a:t>
            </a:r>
            <a:r>
              <a:rPr lang="es-CO" sz="1600" b="1" dirty="0">
                <a:latin typeface="Microsoft PhagsPa" panose="020B0502040204020203" pitchFamily="34" charset="0"/>
              </a:rPr>
              <a:t>.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8020C053-E0D9-4B1D-9EF2-E47D01DA5A65}"/>
              </a:ext>
            </a:extLst>
          </p:cNvPr>
          <p:cNvSpPr/>
          <p:nvPr/>
        </p:nvSpPr>
        <p:spPr>
          <a:xfrm rot="20993017">
            <a:off x="7927514" y="4228395"/>
            <a:ext cx="1879768" cy="1200288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latin typeface="Microsoft PhagsPa" panose="020B0502040204020203" pitchFamily="34" charset="0"/>
              </a:rPr>
              <a:t>Bebe mucha agua y realiza ejercicio a diario</a:t>
            </a:r>
            <a:endParaRPr lang="es-CO" sz="1600" b="1" dirty="0"/>
          </a:p>
        </p:txBody>
      </p:sp>
      <p:pic>
        <p:nvPicPr>
          <p:cNvPr id="21" name="Picture 6" descr="RECUERDA”: Sobrellevando la Pandemia con nuestros hijos! - News - IACAPAP">
            <a:extLst>
              <a:ext uri="{FF2B5EF4-FFF2-40B4-BE49-F238E27FC236}">
                <a16:creationId xmlns:a16="http://schemas.microsoft.com/office/drawing/2014/main" id="{7F42EEBA-8AE1-4CEF-BA7A-040F2360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8037">
            <a:off x="6552577" y="1741432"/>
            <a:ext cx="2596624" cy="24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38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-418575" y="5113781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618978" y="886451"/>
            <a:ext cx="11197884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TEMA 3: USO DE ELEMENTOS DE PROTECCIÓN PERSONAL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E75D3BC-867D-4F74-BAC2-EEADBBEC4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965" y="2117143"/>
            <a:ext cx="4146576" cy="41883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EC5FEF-1A53-4DDF-99ED-DC4D66CE904E}"/>
              </a:ext>
            </a:extLst>
          </p:cNvPr>
          <p:cNvSpPr txBox="1"/>
          <p:nvPr/>
        </p:nvSpPr>
        <p:spPr>
          <a:xfrm>
            <a:off x="3025731" y="3896144"/>
            <a:ext cx="3578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Mencione cada elemento de protección personal y explique como se usa</a:t>
            </a:r>
            <a:endParaRPr lang="es-CO" dirty="0"/>
          </a:p>
        </p:txBody>
      </p:sp>
      <p:pic>
        <p:nvPicPr>
          <p:cNvPr id="2052" name="Picture 4" descr="Actividad 1 ASIGNACIÓN DEL ÁREA RESPONSABLE DE LIDERAR LA RENDICIÓN DE  CUENTAS - Rendición de Cuentas - Función Pública">
            <a:extLst>
              <a:ext uri="{FF2B5EF4-FFF2-40B4-BE49-F238E27FC236}">
                <a16:creationId xmlns:a16="http://schemas.microsoft.com/office/drawing/2014/main" id="{7845A098-383D-4825-ADD4-DAB7B8948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2" y="3178628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3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TEMA 4: RIESGO MECÁNICO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7080F53-7112-451A-9CA8-AF9D61B061BE}"/>
              </a:ext>
            </a:extLst>
          </p:cNvPr>
          <p:cNvSpPr/>
          <p:nvPr/>
        </p:nvSpPr>
        <p:spPr>
          <a:xfrm>
            <a:off x="621900" y="2360714"/>
            <a:ext cx="4389120" cy="3559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2000" b="1" dirty="0"/>
              <a:t>Se entiende por riesgo mecánico el conjunto de factores físicos que pueden dar lugar a una lesión por la acción mecánica de elementos de máquinas, herramientas, piezas a trabajar o materiales proyectados, sólidos o fluidos.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D9F2D34F-97D2-447F-882F-EF129A139650}"/>
              </a:ext>
            </a:extLst>
          </p:cNvPr>
          <p:cNvSpPr/>
          <p:nvPr/>
        </p:nvSpPr>
        <p:spPr>
          <a:xfrm>
            <a:off x="5401994" y="3798277"/>
            <a:ext cx="1492396" cy="8159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9DF1CC-85E9-4624-84A6-1A8B264D1006}"/>
              </a:ext>
            </a:extLst>
          </p:cNvPr>
          <p:cNvSpPr/>
          <p:nvPr/>
        </p:nvSpPr>
        <p:spPr>
          <a:xfrm>
            <a:off x="7161702" y="2393196"/>
            <a:ext cx="4930338" cy="38106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Consecuencias: </a:t>
            </a:r>
          </a:p>
          <a:p>
            <a:pPr algn="ctr"/>
            <a:endParaRPr lang="es-ES" sz="2000" b="1" dirty="0">
              <a:solidFill>
                <a:schemeClr val="tx1"/>
              </a:solidFill>
            </a:endParaRPr>
          </a:p>
          <a:p>
            <a:pPr algn="just"/>
            <a:r>
              <a:rPr lang="es-CO" sz="2000" b="1" dirty="0">
                <a:solidFill>
                  <a:schemeClr val="tx1"/>
                </a:solidFill>
              </a:rPr>
              <a:t>lesiones corporales tales como cortes, abrasiones, punciones, contusiones, golpes por objetos desprendidos o proyectados, atrapamientos, aplastamientos, quemaduras. </a:t>
            </a:r>
          </a:p>
          <a:p>
            <a:pPr algn="just"/>
            <a:r>
              <a:rPr lang="es-CO" sz="2000" b="1" dirty="0">
                <a:solidFill>
                  <a:schemeClr val="tx1"/>
                </a:solidFill>
              </a:rPr>
              <a:t>Peligro de cizallamiento</a:t>
            </a:r>
          </a:p>
          <a:p>
            <a:pPr algn="just"/>
            <a:r>
              <a:rPr lang="es-CO" sz="2000" b="1" dirty="0">
                <a:solidFill>
                  <a:schemeClr val="tx1"/>
                </a:solidFill>
              </a:rPr>
              <a:t>Peligro de atrapamientos o de arrastres</a:t>
            </a:r>
          </a:p>
          <a:p>
            <a:pPr algn="just"/>
            <a:r>
              <a:rPr lang="es-CO" sz="2000" b="1" dirty="0">
                <a:solidFill>
                  <a:schemeClr val="tx1"/>
                </a:solidFill>
              </a:rPr>
              <a:t>Peligro de aplastamiento</a:t>
            </a:r>
          </a:p>
        </p:txBody>
      </p:sp>
    </p:spTree>
    <p:extLst>
      <p:ext uri="{BB962C8B-B14F-4D97-AF65-F5344CB8AC3E}">
        <p14:creationId xmlns:p14="http://schemas.microsoft.com/office/powerpoint/2010/main" val="36445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1194227"/>
            <a:ext cx="7315200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TEMA 4: RIESGO MECÁNICO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AC5607-240F-40C4-A5A8-1782A04F4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5250" y="1998116"/>
            <a:ext cx="9506356" cy="4851964"/>
          </a:xfrm>
          <a:prstGeom prst="rect">
            <a:avLst/>
          </a:prstGeom>
        </p:spPr>
      </p:pic>
      <p:pic>
        <p:nvPicPr>
          <p:cNvPr id="4098" name="Picture 2" descr="Actividad 2 - Rendición de Cuentas - Función Pública">
            <a:extLst>
              <a:ext uri="{FF2B5EF4-FFF2-40B4-BE49-F238E27FC236}">
                <a16:creationId xmlns:a16="http://schemas.microsoft.com/office/drawing/2014/main" id="{86BD0D98-9B86-4FB0-88A8-417DCA18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25" y="2876467"/>
            <a:ext cx="20859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6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0083960" y="482760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35C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6070680" y="5881680"/>
            <a:ext cx="6121440" cy="1008000"/>
          </a:xfrm>
          <a:custGeom>
            <a:avLst/>
            <a:gdLst/>
            <a:ahLst/>
            <a:cxnLst/>
            <a:rect l="l" t="t" r="r" b="b"/>
            <a:pathLst>
              <a:path w="6120882" h="1007707">
                <a:moveTo>
                  <a:pt x="0" y="989045"/>
                </a:moveTo>
                <a:lnTo>
                  <a:pt x="6120882" y="0"/>
                </a:lnTo>
                <a:lnTo>
                  <a:pt x="6120882" y="1007707"/>
                </a:lnTo>
                <a:lnTo>
                  <a:pt x="0" y="989045"/>
                </a:lnTo>
                <a:close/>
              </a:path>
            </a:pathLst>
          </a:custGeom>
          <a:solidFill>
            <a:srgbClr val="5A5A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412920"/>
            <a:ext cx="2892600" cy="1195200"/>
          </a:xfrm>
          <a:custGeom>
            <a:avLst/>
            <a:gdLst/>
            <a:ahLst/>
            <a:cxnLst/>
            <a:rect l="l" t="t" r="r" b="b"/>
            <a:pathLst>
              <a:path w="2892490" h="1194318">
                <a:moveTo>
                  <a:pt x="746449" y="1194318"/>
                </a:moveTo>
                <a:lnTo>
                  <a:pt x="0" y="746449"/>
                </a:lnTo>
                <a:lnTo>
                  <a:pt x="0" y="0"/>
                </a:lnTo>
                <a:lnTo>
                  <a:pt x="2892490" y="373224"/>
                </a:lnTo>
                <a:lnTo>
                  <a:pt x="746449" y="1194318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-720" y="-15840"/>
            <a:ext cx="5978520" cy="979560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F1B7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5"/>
          <p:cNvSpPr/>
          <p:nvPr/>
        </p:nvSpPr>
        <p:spPr>
          <a:xfrm flipH="1">
            <a:off x="-720" y="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F3C2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8285040" y="5430960"/>
            <a:ext cx="3918240" cy="1455480"/>
          </a:xfrm>
          <a:custGeom>
            <a:avLst/>
            <a:gdLst/>
            <a:ahLst/>
            <a:cxnLst/>
            <a:rect l="l" t="t" r="r" b="b"/>
            <a:pathLst>
              <a:path w="3918857" h="1455576">
                <a:moveTo>
                  <a:pt x="3918857" y="0"/>
                </a:moveTo>
                <a:lnTo>
                  <a:pt x="0" y="1455576"/>
                </a:lnTo>
                <a:lnTo>
                  <a:pt x="3900196" y="1455576"/>
                </a:lnTo>
                <a:lnTo>
                  <a:pt x="3918857" y="0"/>
                </a:lnTo>
                <a:close/>
              </a:path>
            </a:pathLst>
          </a:custGeom>
          <a:solidFill>
            <a:srgbClr val="373F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8"/>
          <p:cNvSpPr/>
          <p:nvPr/>
        </p:nvSpPr>
        <p:spPr>
          <a:xfrm>
            <a:off x="8002440" y="5919840"/>
            <a:ext cx="1530360" cy="969840"/>
          </a:xfrm>
          <a:custGeom>
            <a:avLst/>
            <a:gdLst/>
            <a:ahLst/>
            <a:cxnLst/>
            <a:rect l="l" t="t" r="r" b="b"/>
            <a:pathLst>
              <a:path w="1530220" h="970384">
                <a:moveTo>
                  <a:pt x="0" y="951722"/>
                </a:moveTo>
                <a:lnTo>
                  <a:pt x="970383" y="0"/>
                </a:lnTo>
                <a:lnTo>
                  <a:pt x="1530220" y="970384"/>
                </a:lnTo>
                <a:lnTo>
                  <a:pt x="0" y="951722"/>
                </a:lnTo>
                <a:close/>
              </a:path>
            </a:pathLst>
          </a:custGeom>
          <a:gradFill rotWithShape="0">
            <a:gsLst>
              <a:gs pos="0">
                <a:srgbClr val="DB8A2E"/>
              </a:gs>
              <a:gs pos="100000">
                <a:srgbClr val="D07C2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Imagen 25"/>
          <p:cNvPicPr/>
          <p:nvPr/>
        </p:nvPicPr>
        <p:blipFill>
          <a:blip r:embed="rId3"/>
          <a:stretch/>
        </p:blipFill>
        <p:spPr>
          <a:xfrm>
            <a:off x="7129440" y="-15840"/>
            <a:ext cx="4962600" cy="2479680"/>
          </a:xfrm>
          <a:prstGeom prst="rect">
            <a:avLst/>
          </a:prstGeom>
          <a:ln>
            <a:noFill/>
          </a:ln>
        </p:spPr>
      </p:pic>
      <p:pic>
        <p:nvPicPr>
          <p:cNvPr id="106" name="Imagen 26"/>
          <p:cNvPicPr/>
          <p:nvPr/>
        </p:nvPicPr>
        <p:blipFill>
          <a:blip r:embed="rId4"/>
          <a:stretch/>
        </p:blipFill>
        <p:spPr>
          <a:xfrm>
            <a:off x="0" y="4370400"/>
            <a:ext cx="5299200" cy="2479680"/>
          </a:xfrm>
          <a:prstGeom prst="rect">
            <a:avLst/>
          </a:prstGeom>
          <a:ln>
            <a:noFill/>
          </a:ln>
        </p:spPr>
      </p:pic>
      <p:sp>
        <p:nvSpPr>
          <p:cNvPr id="107" name="CustomShape 9"/>
          <p:cNvSpPr/>
          <p:nvPr/>
        </p:nvSpPr>
        <p:spPr>
          <a:xfrm>
            <a:off x="8583480" y="5257800"/>
            <a:ext cx="3614760" cy="162072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gradFill rotWithShape="0">
            <a:gsLst>
              <a:gs pos="0">
                <a:srgbClr val="4F61A9"/>
              </a:gs>
              <a:gs pos="100000">
                <a:srgbClr val="679CB8"/>
              </a:gs>
            </a:gsLst>
            <a:lin ang="8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2438280" y="886451"/>
            <a:ext cx="7315200" cy="132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spAutoFit/>
          </a:bodyPr>
          <a:lstStyle/>
          <a:p>
            <a:pPr marL="107640" algn="ctr">
              <a:lnSpc>
                <a:spcPct val="100000"/>
              </a:lnSpc>
            </a:pPr>
            <a:r>
              <a:rPr lang="es-MX" sz="4000" b="1" strike="noStrike" spc="-1" dirty="0">
                <a:solidFill>
                  <a:srgbClr val="5A5A5C"/>
                </a:solidFill>
                <a:latin typeface="Futura Md BT"/>
              </a:rPr>
              <a:t>TEMA 5: Adopción de posturas adecuadas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74" name="Picture 2" descr="Fisioterapia Cranium: Postura correcta para una espalda sana">
            <a:extLst>
              <a:ext uri="{FF2B5EF4-FFF2-40B4-BE49-F238E27FC236}">
                <a16:creationId xmlns:a16="http://schemas.microsoft.com/office/drawing/2014/main" id="{B97634DD-7D3F-4653-9F97-3E93E7CB0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4" y="3794925"/>
            <a:ext cx="4941052" cy="236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DF9E070-6C01-459E-BB2E-71884C84B42A}"/>
              </a:ext>
            </a:extLst>
          </p:cNvPr>
          <p:cNvSpPr txBox="1"/>
          <p:nvPr/>
        </p:nvSpPr>
        <p:spPr>
          <a:xfrm>
            <a:off x="613634" y="2913603"/>
            <a:ext cx="4557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Posturas correctas para levantamiento de carga.</a:t>
            </a:r>
            <a:endParaRPr lang="es-CO" dirty="0"/>
          </a:p>
        </p:txBody>
      </p:sp>
      <p:pic>
        <p:nvPicPr>
          <p:cNvPr id="3076" name="Picture 4" descr="Peso Teórico en función de la zona de manipulación">
            <a:extLst>
              <a:ext uri="{FF2B5EF4-FFF2-40B4-BE49-F238E27FC236}">
                <a16:creationId xmlns:a16="http://schemas.microsoft.com/office/drawing/2014/main" id="{B721588D-4A38-4EB5-9E17-02678289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59" y="2385231"/>
            <a:ext cx="2576798" cy="42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6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</TotalTime>
  <Words>1191</Words>
  <Application>Microsoft Office PowerPoint</Application>
  <PresentationFormat>Personalizado</PresentationFormat>
  <Paragraphs>184</Paragraphs>
  <Slides>30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Futura Md BT</vt:lpstr>
      <vt:lpstr>Microsoft PhagsPa</vt:lpstr>
      <vt:lpstr>Myriad Arabic</vt:lpstr>
      <vt:lpstr>Wingdings</vt:lpstr>
      <vt:lpstr>Wingdings 3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windows 7</dc:creator>
  <dc:description/>
  <cp:lastModifiedBy>usuario</cp:lastModifiedBy>
  <cp:revision>103</cp:revision>
  <dcterms:created xsi:type="dcterms:W3CDTF">2019-03-03T15:26:56Z</dcterms:created>
  <dcterms:modified xsi:type="dcterms:W3CDTF">2022-09-16T03:44:37Z</dcterms:modified>
  <dc:language>en-US</dc:language>
</cp:coreProperties>
</file>